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mp4" ContentType="video/unknown"/>
  <Override PartName="/ppt/slides/slide28.xml" ContentType="application/vnd.openxmlformats-officedocument.presentationml.slide+xml"/>
  <Override PartName="/ppt/presentation.xml" ContentType="application/vnd.openxmlformats-officedocument.presentationml.presentation.main+xml"/>
  <Override PartName="/ppt/slides/slide27.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xml" ContentType="application/vnd.openxmlformats-officedocument.presentationml.slide+xml"/>
  <Override PartName="/ppt/slides/slide26.xml" ContentType="application/vnd.openxmlformats-officedocument.presentationml.slide+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Layouts/slideLayout51.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5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53.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4.xml" ContentType="application/vnd.openxmlformats-officedocument.presentationml.slideLayout+xml"/>
  <Override PartName="/ppt/slideLayouts/slideLayout45.xml" ContentType="application/vnd.openxmlformats-officedocument.presentationml.slideLayout+xml"/>
  <Override PartName="/ppt/slideLayouts/slideLayout55.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20.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1.xml" ContentType="application/vnd.openxmlformats-officedocument.presentationml.slideLayout+xml"/>
  <Override PartName="/ppt/slideLayouts/slideLayout15.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2.xml" ContentType="application/vnd.openxmlformats-officedocument.presentationml.slideLayout+xml"/>
  <Override PartName="/ppt/theme/theme7.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2.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4.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85" r:id="rId1"/>
    <p:sldMasterId id="2147483821" r:id="rId2"/>
    <p:sldMasterId id="2147483833" r:id="rId3"/>
    <p:sldMasterId id="2147483845" r:id="rId4"/>
    <p:sldMasterId id="2147483857" r:id="rId5"/>
  </p:sldMasterIdLst>
  <p:notesMasterIdLst>
    <p:notesMasterId r:id="rId34"/>
  </p:notesMasterIdLst>
  <p:handoutMasterIdLst>
    <p:handoutMasterId r:id="rId35"/>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117" d="100"/>
          <a:sy n="117" d="100"/>
        </p:scale>
        <p:origin x="-354"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21" Type="http://schemas.openxmlformats.org/officeDocument/2006/relationships/slide" Target="slides/slide16.xml"/><Relationship Id="rId34" Type="http://schemas.openxmlformats.org/officeDocument/2006/relationships/notesMaster" Target="notesMasters/notesMaster1.xml"/><Relationship Id="rId42" Type="http://schemas.openxmlformats.org/officeDocument/2006/relationships/customXml" Target="../customXml/item3.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40" Type="http://schemas.openxmlformats.org/officeDocument/2006/relationships/customXml" Target="../customXml/item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handoutMaster" Target="handoutMasters/handoutMaster1.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4CF14FF-B5A3-4692-83FD-28D497AE0D9A}" type="datetimeFigureOut">
              <a:rPr lang="en-IN" smtClean="0"/>
              <a:t>02-08-2021</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6E4382-751B-4E37-A90F-8B77EA73BDA8}" type="slidenum">
              <a:rPr lang="en-IN" smtClean="0"/>
              <a:t>‹#›</a:t>
            </a:fld>
            <a:endParaRPr lang="en-IN"/>
          </a:p>
        </p:txBody>
      </p:sp>
    </p:spTree>
    <p:extLst>
      <p:ext uri="{BB962C8B-B14F-4D97-AF65-F5344CB8AC3E}">
        <p14:creationId xmlns:p14="http://schemas.microsoft.com/office/powerpoint/2010/main" val="112866960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726D63-2235-46A0-B2A2-B40B7854E096}" type="datetimeFigureOut">
              <a:rPr lang="en-IN" smtClean="0"/>
              <a:t>02-08-2021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66C4C7-D637-4577-B2EF-3AF1617DC149}" type="slidenum">
              <a:rPr lang="en-IN" smtClean="0"/>
              <a:t>‹#›</a:t>
            </a:fld>
            <a:endParaRPr lang="en-IN"/>
          </a:p>
        </p:txBody>
      </p:sp>
    </p:spTree>
    <p:extLst>
      <p:ext uri="{BB962C8B-B14F-4D97-AF65-F5344CB8AC3E}">
        <p14:creationId xmlns:p14="http://schemas.microsoft.com/office/powerpoint/2010/main" val="416211586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r>
              <a:rPr lang="en-US"/>
              <a:t>30-07-2021</a:t>
            </a:r>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C383DC2-5599-43D7-9E00-1EF46298FDA3}" type="slidenum">
              <a:rPr lang="en-IN" smtClean="0"/>
              <a:t>‹#›</a:t>
            </a:fld>
            <a:endParaRPr lang="en-IN"/>
          </a:p>
        </p:txBody>
      </p:sp>
    </p:spTree>
    <p:extLst>
      <p:ext uri="{BB962C8B-B14F-4D97-AF65-F5344CB8AC3E}">
        <p14:creationId xmlns:p14="http://schemas.microsoft.com/office/powerpoint/2010/main" val="201357280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30-07-2021</a:t>
            </a:r>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383DC2-5599-43D7-9E00-1EF46298FDA3}" type="slidenum">
              <a:rPr lang="en-IN" smtClean="0"/>
              <a:t>‹#›</a:t>
            </a:fld>
            <a:endParaRPr lang="en-IN"/>
          </a:p>
        </p:txBody>
      </p:sp>
    </p:spTree>
    <p:extLst>
      <p:ext uri="{BB962C8B-B14F-4D97-AF65-F5344CB8AC3E}">
        <p14:creationId xmlns:p14="http://schemas.microsoft.com/office/powerpoint/2010/main" val="3296077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30-07-2021</a:t>
            </a:r>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383DC2-5599-43D7-9E00-1EF46298FDA3}" type="slidenum">
              <a:rPr lang="en-IN" smtClean="0"/>
              <a:t>‹#›</a:t>
            </a:fld>
            <a:endParaRPr lang="en-IN"/>
          </a:p>
        </p:txBody>
      </p:sp>
    </p:spTree>
    <p:extLst>
      <p:ext uri="{BB962C8B-B14F-4D97-AF65-F5344CB8AC3E}">
        <p14:creationId xmlns:p14="http://schemas.microsoft.com/office/powerpoint/2010/main" val="11215791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1BEAC89E-0FEA-43F6-8FBC-F19DB4E765E0}" type="datetimeFigureOut">
              <a:rPr lang="en-IN" smtClean="0"/>
              <a:t>02-08-2021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FA11D5-D2DB-4E0C-9AAE-8E5B3AF71B86}" type="slidenum">
              <a:rPr lang="en-IN" smtClean="0"/>
              <a:t>‹#›</a:t>
            </a:fld>
            <a:endParaRPr lang="en-IN"/>
          </a:p>
        </p:txBody>
      </p:sp>
    </p:spTree>
    <p:extLst>
      <p:ext uri="{BB962C8B-B14F-4D97-AF65-F5344CB8AC3E}">
        <p14:creationId xmlns:p14="http://schemas.microsoft.com/office/powerpoint/2010/main" val="3824895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BEAC89E-0FEA-43F6-8FBC-F19DB4E765E0}" type="datetimeFigureOut">
              <a:rPr lang="en-IN" smtClean="0"/>
              <a:t>02-08-2021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FA11D5-D2DB-4E0C-9AAE-8E5B3AF71B86}" type="slidenum">
              <a:rPr lang="en-IN" smtClean="0"/>
              <a:t>‹#›</a:t>
            </a:fld>
            <a:endParaRPr lang="en-IN"/>
          </a:p>
        </p:txBody>
      </p:sp>
    </p:spTree>
    <p:extLst>
      <p:ext uri="{BB962C8B-B14F-4D97-AF65-F5344CB8AC3E}">
        <p14:creationId xmlns:p14="http://schemas.microsoft.com/office/powerpoint/2010/main" val="8281902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BEAC89E-0FEA-43F6-8FBC-F19DB4E765E0}" type="datetimeFigureOut">
              <a:rPr lang="en-IN" smtClean="0"/>
              <a:t>02-08-2021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FA11D5-D2DB-4E0C-9AAE-8E5B3AF71B86}" type="slidenum">
              <a:rPr lang="en-IN" smtClean="0"/>
              <a:t>‹#›</a:t>
            </a:fld>
            <a:endParaRPr lang="en-IN"/>
          </a:p>
        </p:txBody>
      </p:sp>
    </p:spTree>
    <p:extLst>
      <p:ext uri="{BB962C8B-B14F-4D97-AF65-F5344CB8AC3E}">
        <p14:creationId xmlns:p14="http://schemas.microsoft.com/office/powerpoint/2010/main" val="8398794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1BEAC89E-0FEA-43F6-8FBC-F19DB4E765E0}" type="datetimeFigureOut">
              <a:rPr lang="en-IN" smtClean="0"/>
              <a:t>02-08-2021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FA11D5-D2DB-4E0C-9AAE-8E5B3AF71B86}" type="slidenum">
              <a:rPr lang="en-IN" smtClean="0"/>
              <a:t>‹#›</a:t>
            </a:fld>
            <a:endParaRPr lang="en-IN"/>
          </a:p>
        </p:txBody>
      </p:sp>
    </p:spTree>
    <p:extLst>
      <p:ext uri="{BB962C8B-B14F-4D97-AF65-F5344CB8AC3E}">
        <p14:creationId xmlns:p14="http://schemas.microsoft.com/office/powerpoint/2010/main" val="34449607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1BEAC89E-0FEA-43F6-8FBC-F19DB4E765E0}" type="datetimeFigureOut">
              <a:rPr lang="en-IN" smtClean="0"/>
              <a:t>02-08-2021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0FA11D5-D2DB-4E0C-9AAE-8E5B3AF71B86}" type="slidenum">
              <a:rPr lang="en-IN" smtClean="0"/>
              <a:t>‹#›</a:t>
            </a:fld>
            <a:endParaRPr lang="en-IN"/>
          </a:p>
        </p:txBody>
      </p:sp>
    </p:spTree>
    <p:extLst>
      <p:ext uri="{BB962C8B-B14F-4D97-AF65-F5344CB8AC3E}">
        <p14:creationId xmlns:p14="http://schemas.microsoft.com/office/powerpoint/2010/main" val="24505980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1BEAC89E-0FEA-43F6-8FBC-F19DB4E765E0}" type="datetimeFigureOut">
              <a:rPr lang="en-IN" smtClean="0"/>
              <a:t>02-08-2021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0FA11D5-D2DB-4E0C-9AAE-8E5B3AF71B86}" type="slidenum">
              <a:rPr lang="en-IN" smtClean="0"/>
              <a:t>‹#›</a:t>
            </a:fld>
            <a:endParaRPr lang="en-IN"/>
          </a:p>
        </p:txBody>
      </p:sp>
    </p:spTree>
    <p:extLst>
      <p:ext uri="{BB962C8B-B14F-4D97-AF65-F5344CB8AC3E}">
        <p14:creationId xmlns:p14="http://schemas.microsoft.com/office/powerpoint/2010/main" val="16118703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EAC89E-0FEA-43F6-8FBC-F19DB4E765E0}" type="datetimeFigureOut">
              <a:rPr lang="en-IN" smtClean="0"/>
              <a:t>02-08-2021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0FA11D5-D2DB-4E0C-9AAE-8E5B3AF71B86}" type="slidenum">
              <a:rPr lang="en-IN" smtClean="0"/>
              <a:t>‹#›</a:t>
            </a:fld>
            <a:endParaRPr lang="en-IN"/>
          </a:p>
        </p:txBody>
      </p:sp>
    </p:spTree>
    <p:extLst>
      <p:ext uri="{BB962C8B-B14F-4D97-AF65-F5344CB8AC3E}">
        <p14:creationId xmlns:p14="http://schemas.microsoft.com/office/powerpoint/2010/main" val="17237853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BEAC89E-0FEA-43F6-8FBC-F19DB4E765E0}" type="datetimeFigureOut">
              <a:rPr lang="en-IN" smtClean="0"/>
              <a:t>02-08-2021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FA11D5-D2DB-4E0C-9AAE-8E5B3AF71B86}" type="slidenum">
              <a:rPr lang="en-IN" smtClean="0"/>
              <a:t>‹#›</a:t>
            </a:fld>
            <a:endParaRPr lang="en-IN"/>
          </a:p>
        </p:txBody>
      </p:sp>
    </p:spTree>
    <p:extLst>
      <p:ext uri="{BB962C8B-B14F-4D97-AF65-F5344CB8AC3E}">
        <p14:creationId xmlns:p14="http://schemas.microsoft.com/office/powerpoint/2010/main" val="2079879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a:xfrm>
            <a:off x="11541555" y="6154233"/>
            <a:ext cx="365760" cy="365760"/>
          </a:xfrm>
        </p:spPr>
        <p:txBody>
          <a:bodyPr/>
          <a:lstStyle/>
          <a:p>
            <a:fld id="{AC383DC2-5599-43D7-9E00-1EF46298FDA3}" type="slidenum">
              <a:rPr lang="en-IN" smtClean="0"/>
              <a:t>‹#›</a:t>
            </a:fld>
            <a:endParaRPr lang="en-IN"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56870" y="0"/>
            <a:ext cx="935130" cy="941658"/>
          </a:xfrm>
          <a:prstGeom prst="rect">
            <a:avLst/>
          </a:prstGeom>
        </p:spPr>
      </p:pic>
      <p:grpSp>
        <p:nvGrpSpPr>
          <p:cNvPr id="18" name="Group 17">
            <a:extLst>
              <a:ext uri="{FF2B5EF4-FFF2-40B4-BE49-F238E27FC236}">
                <a16:creationId xmlns="" xmlns:a16="http://schemas.microsoft.com/office/drawing/2014/main" id="{A478D41A-40E7-40C7-9B8E-DC9B29E1E676}"/>
              </a:ext>
            </a:extLst>
          </p:cNvPr>
          <p:cNvGrpSpPr/>
          <p:nvPr userDrawn="1"/>
        </p:nvGrpSpPr>
        <p:grpSpPr>
          <a:xfrm>
            <a:off x="-4" y="6466657"/>
            <a:ext cx="12192004" cy="469721"/>
            <a:chOff x="-4" y="6388279"/>
            <a:chExt cx="12192004" cy="469721"/>
          </a:xfrm>
        </p:grpSpPr>
        <p:grpSp>
          <p:nvGrpSpPr>
            <p:cNvPr id="17" name="Group 16">
              <a:extLst>
                <a:ext uri="{FF2B5EF4-FFF2-40B4-BE49-F238E27FC236}">
                  <a16:creationId xmlns="" xmlns:a16="http://schemas.microsoft.com/office/drawing/2014/main" id="{A40A65F5-7F49-487A-903D-38AE11B3CE84}"/>
                </a:ext>
              </a:extLst>
            </p:cNvPr>
            <p:cNvGrpSpPr/>
            <p:nvPr userDrawn="1"/>
          </p:nvGrpSpPr>
          <p:grpSpPr>
            <a:xfrm>
              <a:off x="-2" y="6454678"/>
              <a:ext cx="12192002" cy="308061"/>
              <a:chOff x="-2" y="6524344"/>
              <a:chExt cx="12192002" cy="225332"/>
            </a:xfrm>
          </p:grpSpPr>
          <p:sp>
            <p:nvSpPr>
              <p:cNvPr id="4" name="Rectangle 3">
                <a:extLst>
                  <a:ext uri="{FF2B5EF4-FFF2-40B4-BE49-F238E27FC236}">
                    <a16:creationId xmlns="" xmlns:a16="http://schemas.microsoft.com/office/drawing/2014/main" id="{4A86EC45-62B5-4F6F-8053-057C9357F5FE}"/>
                  </a:ext>
                </a:extLst>
              </p:cNvPr>
              <p:cNvSpPr/>
              <p:nvPr userDrawn="1"/>
            </p:nvSpPr>
            <p:spPr>
              <a:xfrm>
                <a:off x="-2" y="6527611"/>
                <a:ext cx="12192000" cy="2220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 xmlns:a16="http://schemas.microsoft.com/office/drawing/2014/main" id="{2C3ADE55-DEFE-4AF6-9001-893CD00ACC4D}"/>
                  </a:ext>
                </a:extLst>
              </p:cNvPr>
              <p:cNvSpPr/>
              <p:nvPr userDrawn="1"/>
            </p:nvSpPr>
            <p:spPr>
              <a:xfrm>
                <a:off x="-2" y="6527611"/>
                <a:ext cx="3180172" cy="222065"/>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 xmlns:a16="http://schemas.microsoft.com/office/drawing/2014/main" id="{4D75D1F4-2730-4962-ABCA-67DFF0F4C2C4}"/>
                  </a:ext>
                </a:extLst>
              </p:cNvPr>
              <p:cNvSpPr/>
              <p:nvPr userDrawn="1"/>
            </p:nvSpPr>
            <p:spPr>
              <a:xfrm>
                <a:off x="7733209" y="6524344"/>
                <a:ext cx="4458791" cy="222065"/>
              </a:xfrm>
              <a:prstGeom prst="rect">
                <a:avLst/>
              </a:prstGeom>
              <a:solidFill>
                <a:schemeClr val="bg2">
                  <a:lumMod val="75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5" name="Footer Placeholder 2">
              <a:extLst>
                <a:ext uri="{FF2B5EF4-FFF2-40B4-BE49-F238E27FC236}">
                  <a16:creationId xmlns="" xmlns:a16="http://schemas.microsoft.com/office/drawing/2014/main" id="{01C92F99-2041-42BA-8A32-2CDE5B73B646}"/>
                </a:ext>
              </a:extLst>
            </p:cNvPr>
            <p:cNvSpPr txBox="1">
              <a:spLocks/>
            </p:cNvSpPr>
            <p:nvPr userDrawn="1"/>
          </p:nvSpPr>
          <p:spPr>
            <a:xfrm>
              <a:off x="-4" y="6388279"/>
              <a:ext cx="12192002" cy="469721"/>
            </a:xfrm>
            <a:prstGeom prst="rect">
              <a:avLst/>
            </a:prstGeom>
          </p:spPr>
          <p:txBody>
            <a:bodyPr vert="horz" lIns="91440" tIns="45720" rIns="91440" bIns="45720" rtlCol="0" anchor="ctr"/>
            <a:lstStyle>
              <a:defPPr>
                <a:defRPr lang="en-US"/>
              </a:defPPr>
              <a:lvl1pPr marL="0" algn="l" defTabSz="914400" rtl="0" eaLnBrk="1" latinLnBrk="0" hangingPunct="1">
                <a:defRPr sz="1050" kern="1200">
                  <a:solidFill>
                    <a:schemeClr val="tx1">
                      <a:alpha val="7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u="none" dirty="0"/>
                <a:t>MODULE 1 –                                                    </a:t>
              </a:r>
              <a:r>
                <a:rPr lang="en-US" sz="1200" b="1" u="sng" dirty="0" smtClean="0">
                  <a:solidFill>
                    <a:schemeClr val="tx1">
                      <a:alpha val="70000"/>
                    </a:schemeClr>
                  </a:solidFill>
                </a:rPr>
                <a:t>INTRODUCTION </a:t>
              </a:r>
              <a:r>
                <a:rPr lang="en-US" sz="1200" b="1" u="sng" dirty="0">
                  <a:solidFill>
                    <a:schemeClr val="tx1">
                      <a:alpha val="70000"/>
                    </a:schemeClr>
                  </a:solidFill>
                </a:rPr>
                <a:t>TO ROBOTICS (ME201M), JULY-NOV 2021</a:t>
              </a:r>
              <a:r>
                <a:rPr lang="en-US" sz="1200" b="1" u="none" dirty="0"/>
                <a:t>  </a:t>
              </a:r>
              <a:r>
                <a:rPr lang="en-US" sz="1200" b="1" u="sng" dirty="0" smtClean="0"/>
                <a:t>Dr</a:t>
              </a:r>
              <a:r>
                <a:rPr lang="en-US" sz="1200" b="1" u="sng" dirty="0"/>
                <a:t>. B. SANDEEP REDDY, ASST. PROFESSOR, MECH@IITG</a:t>
              </a:r>
              <a:endParaRPr lang="en-IN" sz="1200" b="1" u="sng" dirty="0"/>
            </a:p>
          </p:txBody>
        </p:sp>
      </p:grpSp>
      <p:cxnSp>
        <p:nvCxnSpPr>
          <p:cNvPr id="20" name="Straight Connector 19">
            <a:extLst>
              <a:ext uri="{FF2B5EF4-FFF2-40B4-BE49-F238E27FC236}">
                <a16:creationId xmlns="" xmlns:a16="http://schemas.microsoft.com/office/drawing/2014/main" id="{D77D6F44-30D4-4335-A920-CCDFE9E72CCA}"/>
              </a:ext>
            </a:extLst>
          </p:cNvPr>
          <p:cNvCxnSpPr/>
          <p:nvPr userDrawn="1"/>
        </p:nvCxnSpPr>
        <p:spPr>
          <a:xfrm>
            <a:off x="209006" y="108324"/>
            <a:ext cx="10737668"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1B99C959-9F6F-4A1B-B3EE-4E1627054AAF}"/>
              </a:ext>
            </a:extLst>
          </p:cNvPr>
          <p:cNvCxnSpPr/>
          <p:nvPr userDrawn="1"/>
        </p:nvCxnSpPr>
        <p:spPr>
          <a:xfrm>
            <a:off x="204650" y="770172"/>
            <a:ext cx="10737668"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54228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BEAC89E-0FEA-43F6-8FBC-F19DB4E765E0}" type="datetimeFigureOut">
              <a:rPr lang="en-IN" smtClean="0"/>
              <a:t>02-08-2021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FA11D5-D2DB-4E0C-9AAE-8E5B3AF71B86}" type="slidenum">
              <a:rPr lang="en-IN" smtClean="0"/>
              <a:t>‹#›</a:t>
            </a:fld>
            <a:endParaRPr lang="en-IN"/>
          </a:p>
        </p:txBody>
      </p:sp>
    </p:spTree>
    <p:extLst>
      <p:ext uri="{BB962C8B-B14F-4D97-AF65-F5344CB8AC3E}">
        <p14:creationId xmlns:p14="http://schemas.microsoft.com/office/powerpoint/2010/main" val="30282917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BEAC89E-0FEA-43F6-8FBC-F19DB4E765E0}" type="datetimeFigureOut">
              <a:rPr lang="en-IN" smtClean="0"/>
              <a:t>02-08-2021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FA11D5-D2DB-4E0C-9AAE-8E5B3AF71B86}" type="slidenum">
              <a:rPr lang="en-IN" smtClean="0"/>
              <a:t>‹#›</a:t>
            </a:fld>
            <a:endParaRPr lang="en-IN"/>
          </a:p>
        </p:txBody>
      </p:sp>
    </p:spTree>
    <p:extLst>
      <p:ext uri="{BB962C8B-B14F-4D97-AF65-F5344CB8AC3E}">
        <p14:creationId xmlns:p14="http://schemas.microsoft.com/office/powerpoint/2010/main" val="36846483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609600" y="274638"/>
            <a:ext cx="80772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BEAC89E-0FEA-43F6-8FBC-F19DB4E765E0}" type="datetimeFigureOut">
              <a:rPr lang="en-IN" smtClean="0"/>
              <a:t>02-08-2021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FA11D5-D2DB-4E0C-9AAE-8E5B3AF71B86}" type="slidenum">
              <a:rPr lang="en-IN" smtClean="0"/>
              <a:t>‹#›</a:t>
            </a:fld>
            <a:endParaRPr lang="en-IN"/>
          </a:p>
        </p:txBody>
      </p:sp>
    </p:spTree>
    <p:extLst>
      <p:ext uri="{BB962C8B-B14F-4D97-AF65-F5344CB8AC3E}">
        <p14:creationId xmlns:p14="http://schemas.microsoft.com/office/powerpoint/2010/main" val="6166868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r>
              <a:rPr lang="en-US">
                <a:solidFill>
                  <a:srgbClr val="FFFFFF">
                    <a:alpha val="70000"/>
                  </a:srgbClr>
                </a:solidFill>
              </a:rPr>
              <a:t>30-07-2021</a:t>
            </a:r>
            <a:endParaRPr lang="en-IN">
              <a:solidFill>
                <a:srgbClr val="FFFFFF">
                  <a:alpha val="70000"/>
                </a:srgbClr>
              </a:solidFill>
            </a:endParaRPr>
          </a:p>
        </p:txBody>
      </p:sp>
      <p:sp>
        <p:nvSpPr>
          <p:cNvPr id="8" name="Footer Placeholder 7"/>
          <p:cNvSpPr>
            <a:spLocks noGrp="1"/>
          </p:cNvSpPr>
          <p:nvPr>
            <p:ph type="ftr" sz="quarter" idx="11"/>
          </p:nvPr>
        </p:nvSpPr>
        <p:spPr/>
        <p:txBody>
          <a:bodyPr/>
          <a:lstStyle/>
          <a:p>
            <a:endParaRPr lang="en-IN">
              <a:solidFill>
                <a:srgbClr val="FFFFFF">
                  <a:alpha val="70000"/>
                </a:srgbClr>
              </a:solidFill>
            </a:endParaRPr>
          </a:p>
        </p:txBody>
      </p:sp>
      <p:sp>
        <p:nvSpPr>
          <p:cNvPr id="9" name="Slide Number Placeholder 8"/>
          <p:cNvSpPr>
            <a:spLocks noGrp="1"/>
          </p:cNvSpPr>
          <p:nvPr>
            <p:ph type="sldNum" sz="quarter" idx="12"/>
          </p:nvPr>
        </p:nvSpPr>
        <p:spPr/>
        <p:txBody>
          <a:bodyPr/>
          <a:lstStyle/>
          <a:p>
            <a:fld id="{AC383DC2-5599-43D7-9E00-1EF46298FDA3}" type="slidenum">
              <a:rPr lang="en-IN" smtClean="0"/>
              <a:pPr/>
              <a:t>‹#›</a:t>
            </a:fld>
            <a:endParaRPr lang="en-IN"/>
          </a:p>
        </p:txBody>
      </p:sp>
    </p:spTree>
    <p:extLst>
      <p:ext uri="{BB962C8B-B14F-4D97-AF65-F5344CB8AC3E}">
        <p14:creationId xmlns:p14="http://schemas.microsoft.com/office/powerpoint/2010/main" val="2264398498"/>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a:xfrm>
            <a:off x="11541555" y="6154233"/>
            <a:ext cx="365760" cy="365760"/>
          </a:xfrm>
        </p:spPr>
        <p:txBody>
          <a:bodyPr/>
          <a:lstStyle/>
          <a:p>
            <a:fld id="{AC383DC2-5599-43D7-9E00-1EF46298FDA3}" type="slidenum">
              <a:rPr lang="en-IN" smtClean="0"/>
              <a:pPr/>
              <a:t>‹#›</a:t>
            </a:fld>
            <a:endParaRPr lang="en-IN"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56870" y="0"/>
            <a:ext cx="935130" cy="941658"/>
          </a:xfrm>
          <a:prstGeom prst="rect">
            <a:avLst/>
          </a:prstGeom>
        </p:spPr>
      </p:pic>
      <p:grpSp>
        <p:nvGrpSpPr>
          <p:cNvPr id="18" name="Group 17">
            <a:extLst>
              <a:ext uri="{FF2B5EF4-FFF2-40B4-BE49-F238E27FC236}">
                <a16:creationId xmlns="" xmlns:a16="http://schemas.microsoft.com/office/drawing/2014/main" id="{A478D41A-40E7-40C7-9B8E-DC9B29E1E676}"/>
              </a:ext>
            </a:extLst>
          </p:cNvPr>
          <p:cNvGrpSpPr/>
          <p:nvPr userDrawn="1"/>
        </p:nvGrpSpPr>
        <p:grpSpPr>
          <a:xfrm>
            <a:off x="-4" y="6466657"/>
            <a:ext cx="12192004" cy="469721"/>
            <a:chOff x="-4" y="6388279"/>
            <a:chExt cx="12192004" cy="469721"/>
          </a:xfrm>
        </p:grpSpPr>
        <p:grpSp>
          <p:nvGrpSpPr>
            <p:cNvPr id="17" name="Group 16">
              <a:extLst>
                <a:ext uri="{FF2B5EF4-FFF2-40B4-BE49-F238E27FC236}">
                  <a16:creationId xmlns="" xmlns:a16="http://schemas.microsoft.com/office/drawing/2014/main" id="{A40A65F5-7F49-487A-903D-38AE11B3CE84}"/>
                </a:ext>
              </a:extLst>
            </p:cNvPr>
            <p:cNvGrpSpPr/>
            <p:nvPr userDrawn="1"/>
          </p:nvGrpSpPr>
          <p:grpSpPr>
            <a:xfrm>
              <a:off x="-2" y="6454678"/>
              <a:ext cx="12192002" cy="308061"/>
              <a:chOff x="-2" y="6524344"/>
              <a:chExt cx="12192002" cy="225332"/>
            </a:xfrm>
          </p:grpSpPr>
          <p:sp>
            <p:nvSpPr>
              <p:cNvPr id="4" name="Rectangle 3">
                <a:extLst>
                  <a:ext uri="{FF2B5EF4-FFF2-40B4-BE49-F238E27FC236}">
                    <a16:creationId xmlns="" xmlns:a16="http://schemas.microsoft.com/office/drawing/2014/main" id="{4A86EC45-62B5-4F6F-8053-057C9357F5FE}"/>
                  </a:ext>
                </a:extLst>
              </p:cNvPr>
              <p:cNvSpPr/>
              <p:nvPr userDrawn="1"/>
            </p:nvSpPr>
            <p:spPr>
              <a:xfrm>
                <a:off x="-2" y="6527611"/>
                <a:ext cx="12192000" cy="2220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sp>
            <p:nvSpPr>
              <p:cNvPr id="13" name="Rectangle 12">
                <a:extLst>
                  <a:ext uri="{FF2B5EF4-FFF2-40B4-BE49-F238E27FC236}">
                    <a16:creationId xmlns="" xmlns:a16="http://schemas.microsoft.com/office/drawing/2014/main" id="{2C3ADE55-DEFE-4AF6-9001-893CD00ACC4D}"/>
                  </a:ext>
                </a:extLst>
              </p:cNvPr>
              <p:cNvSpPr/>
              <p:nvPr userDrawn="1"/>
            </p:nvSpPr>
            <p:spPr>
              <a:xfrm>
                <a:off x="-2" y="6527611"/>
                <a:ext cx="3180172" cy="222065"/>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sp>
            <p:nvSpPr>
              <p:cNvPr id="14" name="Rectangle 13">
                <a:extLst>
                  <a:ext uri="{FF2B5EF4-FFF2-40B4-BE49-F238E27FC236}">
                    <a16:creationId xmlns="" xmlns:a16="http://schemas.microsoft.com/office/drawing/2014/main" id="{4D75D1F4-2730-4962-ABCA-67DFF0F4C2C4}"/>
                  </a:ext>
                </a:extLst>
              </p:cNvPr>
              <p:cNvSpPr/>
              <p:nvPr userDrawn="1"/>
            </p:nvSpPr>
            <p:spPr>
              <a:xfrm>
                <a:off x="7733209" y="6524344"/>
                <a:ext cx="4458791" cy="222065"/>
              </a:xfrm>
              <a:prstGeom prst="rect">
                <a:avLst/>
              </a:prstGeom>
              <a:solidFill>
                <a:schemeClr val="bg2">
                  <a:lumMod val="75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grpSp>
        <p:sp>
          <p:nvSpPr>
            <p:cNvPr id="15" name="Footer Placeholder 2">
              <a:extLst>
                <a:ext uri="{FF2B5EF4-FFF2-40B4-BE49-F238E27FC236}">
                  <a16:creationId xmlns="" xmlns:a16="http://schemas.microsoft.com/office/drawing/2014/main" id="{01C92F99-2041-42BA-8A32-2CDE5B73B646}"/>
                </a:ext>
              </a:extLst>
            </p:cNvPr>
            <p:cNvSpPr txBox="1">
              <a:spLocks/>
            </p:cNvSpPr>
            <p:nvPr userDrawn="1"/>
          </p:nvSpPr>
          <p:spPr>
            <a:xfrm>
              <a:off x="-4" y="6388279"/>
              <a:ext cx="12192002" cy="469721"/>
            </a:xfrm>
            <a:prstGeom prst="rect">
              <a:avLst/>
            </a:prstGeom>
          </p:spPr>
          <p:txBody>
            <a:bodyPr vert="horz" lIns="91440" tIns="45720" rIns="91440" bIns="45720" rtlCol="0" anchor="ctr"/>
            <a:lstStyle>
              <a:defPPr>
                <a:defRPr lang="en-US"/>
              </a:defPPr>
              <a:lvl1pPr marL="0" algn="l" defTabSz="914400" rtl="0" eaLnBrk="1" latinLnBrk="0" hangingPunct="1">
                <a:defRPr sz="1050" kern="1200">
                  <a:solidFill>
                    <a:schemeClr val="tx1">
                      <a:alpha val="7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rgbClr val="000000">
                      <a:alpha val="70000"/>
                    </a:srgbClr>
                  </a:solidFill>
                </a:rPr>
                <a:t>MODULE 1 –                                                    </a:t>
              </a:r>
              <a:r>
                <a:rPr lang="en-US" sz="1200" b="1" u="sng" dirty="0" smtClean="0">
                  <a:solidFill>
                    <a:srgbClr val="000000">
                      <a:alpha val="70000"/>
                    </a:srgbClr>
                  </a:solidFill>
                </a:rPr>
                <a:t>INTRODUCTION </a:t>
              </a:r>
              <a:r>
                <a:rPr lang="en-US" sz="1200" b="1" u="sng" dirty="0">
                  <a:solidFill>
                    <a:srgbClr val="000000">
                      <a:alpha val="70000"/>
                    </a:srgbClr>
                  </a:solidFill>
                </a:rPr>
                <a:t>TO ROBOTICS (ME201M), JULY-NOV 2021</a:t>
              </a:r>
              <a:r>
                <a:rPr lang="en-US" sz="1200" b="1" dirty="0">
                  <a:solidFill>
                    <a:srgbClr val="000000">
                      <a:alpha val="70000"/>
                    </a:srgbClr>
                  </a:solidFill>
                </a:rPr>
                <a:t>  </a:t>
              </a:r>
              <a:r>
                <a:rPr lang="en-US" sz="1200" b="1" u="sng" dirty="0" smtClean="0">
                  <a:solidFill>
                    <a:srgbClr val="000000">
                      <a:alpha val="70000"/>
                    </a:srgbClr>
                  </a:solidFill>
                </a:rPr>
                <a:t>Dr</a:t>
              </a:r>
              <a:r>
                <a:rPr lang="en-US" sz="1200" b="1" u="sng" dirty="0">
                  <a:solidFill>
                    <a:srgbClr val="000000">
                      <a:alpha val="70000"/>
                    </a:srgbClr>
                  </a:solidFill>
                </a:rPr>
                <a:t>. B. SANDEEP REDDY, ASST. PROFESSOR, MECH@IITG</a:t>
              </a:r>
              <a:endParaRPr lang="en-IN" sz="1200" b="1" u="sng" dirty="0">
                <a:solidFill>
                  <a:srgbClr val="000000">
                    <a:alpha val="70000"/>
                  </a:srgbClr>
                </a:solidFill>
              </a:endParaRPr>
            </a:p>
          </p:txBody>
        </p:sp>
      </p:grpSp>
      <p:cxnSp>
        <p:nvCxnSpPr>
          <p:cNvPr id="20" name="Straight Connector 19">
            <a:extLst>
              <a:ext uri="{FF2B5EF4-FFF2-40B4-BE49-F238E27FC236}">
                <a16:creationId xmlns="" xmlns:a16="http://schemas.microsoft.com/office/drawing/2014/main" id="{D77D6F44-30D4-4335-A920-CCDFE9E72CCA}"/>
              </a:ext>
            </a:extLst>
          </p:cNvPr>
          <p:cNvCxnSpPr/>
          <p:nvPr userDrawn="1"/>
        </p:nvCxnSpPr>
        <p:spPr>
          <a:xfrm>
            <a:off x="209006" y="108324"/>
            <a:ext cx="10737668"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1B99C959-9F6F-4A1B-B3EE-4E1627054AAF}"/>
              </a:ext>
            </a:extLst>
          </p:cNvPr>
          <p:cNvCxnSpPr/>
          <p:nvPr userDrawn="1"/>
        </p:nvCxnSpPr>
        <p:spPr>
          <a:xfrm>
            <a:off x="204650" y="770172"/>
            <a:ext cx="10737668"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06052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r>
              <a:rPr lang="en-US">
                <a:solidFill>
                  <a:srgbClr val="FFFFFF">
                    <a:alpha val="70000"/>
                  </a:srgbClr>
                </a:solidFill>
              </a:rPr>
              <a:t>30-07-2021</a:t>
            </a:r>
            <a:endParaRPr lang="en-IN">
              <a:solidFill>
                <a:srgbClr val="FFFFFF">
                  <a:alpha val="70000"/>
                </a:srgbClr>
              </a:solidFill>
            </a:endParaRPr>
          </a:p>
        </p:txBody>
      </p:sp>
      <p:sp>
        <p:nvSpPr>
          <p:cNvPr id="8" name="Footer Placeholder 7"/>
          <p:cNvSpPr>
            <a:spLocks noGrp="1"/>
          </p:cNvSpPr>
          <p:nvPr>
            <p:ph type="ftr" sz="quarter" idx="11"/>
          </p:nvPr>
        </p:nvSpPr>
        <p:spPr/>
        <p:txBody>
          <a:bodyPr/>
          <a:lstStyle/>
          <a:p>
            <a:endParaRPr lang="en-IN">
              <a:solidFill>
                <a:srgbClr val="FFFFFF">
                  <a:alpha val="70000"/>
                </a:srgbClr>
              </a:solidFill>
            </a:endParaRPr>
          </a:p>
        </p:txBody>
      </p:sp>
      <p:sp>
        <p:nvSpPr>
          <p:cNvPr id="9" name="Slide Number Placeholder 8"/>
          <p:cNvSpPr>
            <a:spLocks noGrp="1"/>
          </p:cNvSpPr>
          <p:nvPr>
            <p:ph type="sldNum" sz="quarter" idx="12"/>
          </p:nvPr>
        </p:nvSpPr>
        <p:spPr/>
        <p:txBody>
          <a:bodyPr/>
          <a:lstStyle/>
          <a:p>
            <a:fld id="{AC383DC2-5599-43D7-9E00-1EF46298FDA3}" type="slidenum">
              <a:rPr lang="en-IN" smtClean="0"/>
              <a:pPr/>
              <a:t>‹#›</a:t>
            </a:fld>
            <a:endParaRPr lang="en-IN"/>
          </a:p>
        </p:txBody>
      </p:sp>
    </p:spTree>
    <p:extLst>
      <p:ext uri="{BB962C8B-B14F-4D97-AF65-F5344CB8AC3E}">
        <p14:creationId xmlns:p14="http://schemas.microsoft.com/office/powerpoint/2010/main" val="997351207"/>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r>
              <a:rPr lang="en-US">
                <a:solidFill>
                  <a:srgbClr val="000000">
                    <a:alpha val="70000"/>
                  </a:srgbClr>
                </a:solidFill>
              </a:rPr>
              <a:t>30-07-2021</a:t>
            </a:r>
            <a:endParaRPr lang="en-IN">
              <a:solidFill>
                <a:srgbClr val="000000">
                  <a:alpha val="70000"/>
                </a:srgbClr>
              </a:solidFill>
            </a:endParaRPr>
          </a:p>
        </p:txBody>
      </p:sp>
      <p:sp>
        <p:nvSpPr>
          <p:cNvPr id="9" name="Footer Placeholder 8"/>
          <p:cNvSpPr>
            <a:spLocks noGrp="1"/>
          </p:cNvSpPr>
          <p:nvPr>
            <p:ph type="ftr" sz="quarter" idx="11"/>
          </p:nvPr>
        </p:nvSpPr>
        <p:spPr/>
        <p:txBody>
          <a:bodyPr/>
          <a:lstStyle/>
          <a:p>
            <a:endParaRPr lang="en-IN">
              <a:solidFill>
                <a:srgbClr val="000000">
                  <a:alpha val="70000"/>
                </a:srgbClr>
              </a:solidFill>
            </a:endParaRPr>
          </a:p>
        </p:txBody>
      </p:sp>
      <p:sp>
        <p:nvSpPr>
          <p:cNvPr id="10" name="Slide Number Placeholder 9"/>
          <p:cNvSpPr>
            <a:spLocks noGrp="1"/>
          </p:cNvSpPr>
          <p:nvPr>
            <p:ph type="sldNum" sz="quarter" idx="12"/>
          </p:nvPr>
        </p:nvSpPr>
        <p:spPr/>
        <p:txBody>
          <a:bodyPr/>
          <a:lstStyle/>
          <a:p>
            <a:fld id="{AC383DC2-5599-43D7-9E00-1EF46298FDA3}" type="slidenum">
              <a:rPr lang="en-IN" smtClean="0"/>
              <a:pPr/>
              <a:t>‹#›</a:t>
            </a:fld>
            <a:endParaRPr lang="en-IN"/>
          </a:p>
        </p:txBody>
      </p:sp>
    </p:spTree>
    <p:extLst>
      <p:ext uri="{BB962C8B-B14F-4D97-AF65-F5344CB8AC3E}">
        <p14:creationId xmlns:p14="http://schemas.microsoft.com/office/powerpoint/2010/main" val="28646232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r>
              <a:rPr lang="en-US">
                <a:solidFill>
                  <a:srgbClr val="000000">
                    <a:alpha val="70000"/>
                  </a:srgbClr>
                </a:solidFill>
              </a:rPr>
              <a:t>30-07-2021</a:t>
            </a:r>
            <a:endParaRPr lang="en-IN">
              <a:solidFill>
                <a:srgbClr val="000000">
                  <a:alpha val="70000"/>
                </a:srgbClr>
              </a:solidFill>
            </a:endParaRPr>
          </a:p>
        </p:txBody>
      </p:sp>
      <p:sp>
        <p:nvSpPr>
          <p:cNvPr id="8" name="Footer Placeholder 7"/>
          <p:cNvSpPr>
            <a:spLocks noGrp="1"/>
          </p:cNvSpPr>
          <p:nvPr>
            <p:ph type="ftr" sz="quarter" idx="11"/>
          </p:nvPr>
        </p:nvSpPr>
        <p:spPr/>
        <p:txBody>
          <a:bodyPr/>
          <a:lstStyle/>
          <a:p>
            <a:endParaRPr lang="en-IN">
              <a:solidFill>
                <a:srgbClr val="000000">
                  <a:alpha val="70000"/>
                </a:srgbClr>
              </a:solidFill>
            </a:endParaRPr>
          </a:p>
        </p:txBody>
      </p:sp>
      <p:sp>
        <p:nvSpPr>
          <p:cNvPr id="9" name="Slide Number Placeholder 8"/>
          <p:cNvSpPr>
            <a:spLocks noGrp="1"/>
          </p:cNvSpPr>
          <p:nvPr>
            <p:ph type="sldNum" sz="quarter" idx="12"/>
          </p:nvPr>
        </p:nvSpPr>
        <p:spPr/>
        <p:txBody>
          <a:bodyPr/>
          <a:lstStyle/>
          <a:p>
            <a:fld id="{AC383DC2-5599-43D7-9E00-1EF46298FDA3}" type="slidenum">
              <a:rPr lang="en-IN" smtClean="0"/>
              <a:pPr/>
              <a:t>‹#›</a:t>
            </a:fld>
            <a:endParaRPr lang="en-I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327732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solidFill>
                  <a:srgbClr val="000000">
                    <a:alpha val="70000"/>
                  </a:srgbClr>
                </a:solidFill>
              </a:rPr>
              <a:t>30-07-2021</a:t>
            </a:r>
            <a:endParaRPr lang="en-IN">
              <a:solidFill>
                <a:srgbClr val="000000">
                  <a:alpha val="70000"/>
                </a:srgbClr>
              </a:solidFill>
            </a:endParaRPr>
          </a:p>
        </p:txBody>
      </p:sp>
      <p:sp>
        <p:nvSpPr>
          <p:cNvPr id="4" name="Footer Placeholder 3"/>
          <p:cNvSpPr>
            <a:spLocks noGrp="1"/>
          </p:cNvSpPr>
          <p:nvPr>
            <p:ph type="ftr" sz="quarter" idx="11"/>
          </p:nvPr>
        </p:nvSpPr>
        <p:spPr/>
        <p:txBody>
          <a:bodyPr/>
          <a:lstStyle/>
          <a:p>
            <a:endParaRPr lang="en-IN">
              <a:solidFill>
                <a:srgbClr val="000000">
                  <a:alpha val="70000"/>
                </a:srgbClr>
              </a:solidFill>
            </a:endParaRPr>
          </a:p>
        </p:txBody>
      </p:sp>
      <p:sp>
        <p:nvSpPr>
          <p:cNvPr id="5" name="Slide Number Placeholder 4"/>
          <p:cNvSpPr>
            <a:spLocks noGrp="1"/>
          </p:cNvSpPr>
          <p:nvPr>
            <p:ph type="sldNum" sz="quarter" idx="12"/>
          </p:nvPr>
        </p:nvSpPr>
        <p:spPr/>
        <p:txBody>
          <a:bodyPr/>
          <a:lstStyle/>
          <a:p>
            <a:fld id="{AC383DC2-5599-43D7-9E00-1EF46298FDA3}" type="slidenum">
              <a:rPr lang="en-IN" smtClean="0"/>
              <a:pPr/>
              <a:t>‹#›</a:t>
            </a:fld>
            <a:endParaRPr lang="en-IN"/>
          </a:p>
        </p:txBody>
      </p:sp>
    </p:spTree>
    <p:extLst>
      <p:ext uri="{BB962C8B-B14F-4D97-AF65-F5344CB8AC3E}">
        <p14:creationId xmlns:p14="http://schemas.microsoft.com/office/powerpoint/2010/main" val="8142586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solidFill>
                  <a:srgbClr val="000000">
                    <a:alpha val="70000"/>
                  </a:srgbClr>
                </a:solidFill>
              </a:rPr>
              <a:t>30-07-2021</a:t>
            </a:r>
            <a:endParaRPr lang="en-IN">
              <a:solidFill>
                <a:srgbClr val="000000">
                  <a:alpha val="70000"/>
                </a:srgbClr>
              </a:solidFill>
            </a:endParaRPr>
          </a:p>
        </p:txBody>
      </p:sp>
      <p:sp>
        <p:nvSpPr>
          <p:cNvPr id="3" name="Footer Placeholder 2"/>
          <p:cNvSpPr>
            <a:spLocks noGrp="1"/>
          </p:cNvSpPr>
          <p:nvPr>
            <p:ph type="ftr" sz="quarter" idx="11"/>
          </p:nvPr>
        </p:nvSpPr>
        <p:spPr/>
        <p:txBody>
          <a:bodyPr/>
          <a:lstStyle/>
          <a:p>
            <a:endParaRPr lang="en-IN">
              <a:solidFill>
                <a:srgbClr val="000000">
                  <a:alpha val="70000"/>
                </a:srgbClr>
              </a:solidFill>
            </a:endParaRPr>
          </a:p>
        </p:txBody>
      </p:sp>
      <p:sp>
        <p:nvSpPr>
          <p:cNvPr id="4" name="Slide Number Placeholder 3"/>
          <p:cNvSpPr>
            <a:spLocks noGrp="1"/>
          </p:cNvSpPr>
          <p:nvPr>
            <p:ph type="sldNum" sz="quarter" idx="12"/>
          </p:nvPr>
        </p:nvSpPr>
        <p:spPr/>
        <p:txBody>
          <a:bodyPr/>
          <a:lstStyle/>
          <a:p>
            <a:fld id="{AC383DC2-5599-43D7-9E00-1EF46298FDA3}" type="slidenum">
              <a:rPr lang="en-IN" smtClean="0"/>
              <a:pPr/>
              <a:t>‹#›</a:t>
            </a:fld>
            <a:endParaRPr lang="en-IN"/>
          </a:p>
        </p:txBody>
      </p:sp>
    </p:spTree>
    <p:extLst>
      <p:ext uri="{BB962C8B-B14F-4D97-AF65-F5344CB8AC3E}">
        <p14:creationId xmlns:p14="http://schemas.microsoft.com/office/powerpoint/2010/main" val="2447225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r>
              <a:rPr lang="en-US"/>
              <a:t>30-07-2021</a:t>
            </a:r>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C383DC2-5599-43D7-9E00-1EF46298FDA3}" type="slidenum">
              <a:rPr lang="en-IN" smtClean="0"/>
              <a:t>‹#›</a:t>
            </a:fld>
            <a:endParaRPr lang="en-IN"/>
          </a:p>
        </p:txBody>
      </p:sp>
    </p:spTree>
    <p:extLst>
      <p:ext uri="{BB962C8B-B14F-4D97-AF65-F5344CB8AC3E}">
        <p14:creationId xmlns:p14="http://schemas.microsoft.com/office/powerpoint/2010/main" val="746081079"/>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r>
              <a:rPr lang="en-US">
                <a:solidFill>
                  <a:srgbClr val="000000">
                    <a:alpha val="70000"/>
                  </a:srgbClr>
                </a:solidFill>
              </a:rPr>
              <a:t>30-07-2021</a:t>
            </a:r>
            <a:endParaRPr lang="en-IN">
              <a:solidFill>
                <a:srgbClr val="000000">
                  <a:alpha val="70000"/>
                </a:srgbClr>
              </a:solidFill>
            </a:endParaRPr>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1" name="Slide Number Placeholder 10"/>
          <p:cNvSpPr>
            <a:spLocks noGrp="1"/>
          </p:cNvSpPr>
          <p:nvPr>
            <p:ph type="sldNum" sz="quarter" idx="12"/>
          </p:nvPr>
        </p:nvSpPr>
        <p:spPr/>
        <p:txBody>
          <a:bodyPr/>
          <a:lstStyle/>
          <a:p>
            <a:fld id="{AC383DC2-5599-43D7-9E00-1EF46298FDA3}" type="slidenum">
              <a:rPr lang="en-IN" smtClean="0"/>
              <a:pPr/>
              <a:t>‹#›</a:t>
            </a:fld>
            <a:endParaRPr lang="en-IN"/>
          </a:p>
        </p:txBody>
      </p:sp>
    </p:spTree>
    <p:extLst>
      <p:ext uri="{BB962C8B-B14F-4D97-AF65-F5344CB8AC3E}">
        <p14:creationId xmlns:p14="http://schemas.microsoft.com/office/powerpoint/2010/main" val="13848531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r>
              <a:rPr lang="en-US"/>
              <a:t>30-07-2021</a:t>
            </a:r>
            <a:endParaRPr lang="en-IN"/>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0" name="Slide Number Placeholder 9"/>
          <p:cNvSpPr>
            <a:spLocks noGrp="1"/>
          </p:cNvSpPr>
          <p:nvPr>
            <p:ph type="sldNum" sz="quarter" idx="12"/>
          </p:nvPr>
        </p:nvSpPr>
        <p:spPr/>
        <p:txBody>
          <a:bodyPr/>
          <a:lstStyle/>
          <a:p>
            <a:fld id="{AC383DC2-5599-43D7-9E00-1EF46298FDA3}" type="slidenum">
              <a:rPr lang="en-IN" smtClean="0"/>
              <a:pPr/>
              <a:t>‹#›</a:t>
            </a:fld>
            <a:endParaRPr lang="en-IN"/>
          </a:p>
        </p:txBody>
      </p:sp>
    </p:spTree>
    <p:extLst>
      <p:ext uri="{BB962C8B-B14F-4D97-AF65-F5344CB8AC3E}">
        <p14:creationId xmlns:p14="http://schemas.microsoft.com/office/powerpoint/2010/main" val="30144387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solidFill>
                  <a:srgbClr val="000000">
                    <a:alpha val="70000"/>
                  </a:srgbClr>
                </a:solidFill>
              </a:rPr>
              <a:t>30-07-2021</a:t>
            </a:r>
            <a:endParaRPr lang="en-IN">
              <a:solidFill>
                <a:srgbClr val="000000">
                  <a:alpha val="70000"/>
                </a:srgbClr>
              </a:solidFill>
            </a:endParaRPr>
          </a:p>
        </p:txBody>
      </p:sp>
      <p:sp>
        <p:nvSpPr>
          <p:cNvPr id="5" name="Footer Placeholder 4"/>
          <p:cNvSpPr>
            <a:spLocks noGrp="1"/>
          </p:cNvSpPr>
          <p:nvPr>
            <p:ph type="ftr" sz="quarter" idx="11"/>
          </p:nvPr>
        </p:nvSpPr>
        <p:spPr/>
        <p:txBody>
          <a:bodyPr/>
          <a:lstStyle/>
          <a:p>
            <a:endParaRPr lang="en-IN">
              <a:solidFill>
                <a:srgbClr val="000000">
                  <a:alpha val="70000"/>
                </a:srgbClr>
              </a:solidFill>
            </a:endParaRPr>
          </a:p>
        </p:txBody>
      </p:sp>
      <p:sp>
        <p:nvSpPr>
          <p:cNvPr id="6" name="Slide Number Placeholder 5"/>
          <p:cNvSpPr>
            <a:spLocks noGrp="1"/>
          </p:cNvSpPr>
          <p:nvPr>
            <p:ph type="sldNum" sz="quarter" idx="12"/>
          </p:nvPr>
        </p:nvSpPr>
        <p:spPr/>
        <p:txBody>
          <a:bodyPr/>
          <a:lstStyle/>
          <a:p>
            <a:fld id="{AC383DC2-5599-43D7-9E00-1EF46298FDA3}" type="slidenum">
              <a:rPr lang="en-IN" smtClean="0"/>
              <a:pPr/>
              <a:t>‹#›</a:t>
            </a:fld>
            <a:endParaRPr lang="en-IN"/>
          </a:p>
        </p:txBody>
      </p:sp>
    </p:spTree>
    <p:extLst>
      <p:ext uri="{BB962C8B-B14F-4D97-AF65-F5344CB8AC3E}">
        <p14:creationId xmlns:p14="http://schemas.microsoft.com/office/powerpoint/2010/main" val="36098610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solidFill>
                  <a:srgbClr val="000000">
                    <a:alpha val="70000"/>
                  </a:srgbClr>
                </a:solidFill>
              </a:rPr>
              <a:t>30-07-2021</a:t>
            </a:r>
            <a:endParaRPr lang="en-IN">
              <a:solidFill>
                <a:srgbClr val="000000">
                  <a:alpha val="70000"/>
                </a:srgbClr>
              </a:solidFill>
            </a:endParaRPr>
          </a:p>
        </p:txBody>
      </p:sp>
      <p:sp>
        <p:nvSpPr>
          <p:cNvPr id="5" name="Footer Placeholder 4"/>
          <p:cNvSpPr>
            <a:spLocks noGrp="1"/>
          </p:cNvSpPr>
          <p:nvPr>
            <p:ph type="ftr" sz="quarter" idx="11"/>
          </p:nvPr>
        </p:nvSpPr>
        <p:spPr/>
        <p:txBody>
          <a:bodyPr/>
          <a:lstStyle/>
          <a:p>
            <a:endParaRPr lang="en-IN">
              <a:solidFill>
                <a:srgbClr val="000000">
                  <a:alpha val="70000"/>
                </a:srgbClr>
              </a:solidFill>
            </a:endParaRPr>
          </a:p>
        </p:txBody>
      </p:sp>
      <p:sp>
        <p:nvSpPr>
          <p:cNvPr id="6" name="Slide Number Placeholder 5"/>
          <p:cNvSpPr>
            <a:spLocks noGrp="1"/>
          </p:cNvSpPr>
          <p:nvPr>
            <p:ph type="sldNum" sz="quarter" idx="12"/>
          </p:nvPr>
        </p:nvSpPr>
        <p:spPr/>
        <p:txBody>
          <a:bodyPr/>
          <a:lstStyle/>
          <a:p>
            <a:fld id="{AC383DC2-5599-43D7-9E00-1EF46298FDA3}" type="slidenum">
              <a:rPr lang="en-IN" smtClean="0"/>
              <a:pPr/>
              <a:t>‹#›</a:t>
            </a:fld>
            <a:endParaRPr lang="en-IN"/>
          </a:p>
        </p:txBody>
      </p:sp>
    </p:spTree>
    <p:extLst>
      <p:ext uri="{BB962C8B-B14F-4D97-AF65-F5344CB8AC3E}">
        <p14:creationId xmlns:p14="http://schemas.microsoft.com/office/powerpoint/2010/main" val="19331509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4A643A37-45B0-4FD9-8D89-091AB0194746}" type="datetime1">
              <a:rPr lang="en-IN" smtClean="0">
                <a:solidFill>
                  <a:srgbClr val="FFFFFF">
                    <a:alpha val="70000"/>
                  </a:srgbClr>
                </a:solidFill>
              </a:rPr>
              <a:pPr/>
              <a:t>02-08-2021</a:t>
            </a:fld>
            <a:endParaRPr lang="en-IN">
              <a:solidFill>
                <a:srgbClr val="FFFFFF">
                  <a:alpha val="70000"/>
                </a:srgbClr>
              </a:solidFill>
            </a:endParaRPr>
          </a:p>
        </p:txBody>
      </p:sp>
      <p:sp>
        <p:nvSpPr>
          <p:cNvPr id="8" name="Footer Placeholder 7"/>
          <p:cNvSpPr>
            <a:spLocks noGrp="1"/>
          </p:cNvSpPr>
          <p:nvPr>
            <p:ph type="ftr" sz="quarter" idx="11"/>
          </p:nvPr>
        </p:nvSpPr>
        <p:spPr/>
        <p:txBody>
          <a:bodyPr/>
          <a:lstStyle/>
          <a:p>
            <a:r>
              <a:rPr lang="en-US" smtClean="0">
                <a:solidFill>
                  <a:srgbClr val="FFFFFF">
                    <a:alpha val="70000"/>
                  </a:srgbClr>
                </a:solidFill>
              </a:rPr>
              <a:t>LECTURE 1 - INTRODUCTION TO ROBOTICS                                                   SEPTEMBER 2020</a:t>
            </a:r>
            <a:endParaRPr lang="en-IN">
              <a:solidFill>
                <a:srgbClr val="FFFFFF">
                  <a:alpha val="70000"/>
                </a:srgbClr>
              </a:solidFill>
            </a:endParaRPr>
          </a:p>
        </p:txBody>
      </p:sp>
      <p:sp>
        <p:nvSpPr>
          <p:cNvPr id="9" name="Slide Number Placeholder 8"/>
          <p:cNvSpPr>
            <a:spLocks noGrp="1"/>
          </p:cNvSpPr>
          <p:nvPr>
            <p:ph type="sldNum" sz="quarter" idx="12"/>
          </p:nvPr>
        </p:nvSpPr>
        <p:spPr/>
        <p:txBody>
          <a:bodyPr/>
          <a:lstStyle/>
          <a:p>
            <a:fld id="{AC383DC2-5599-43D7-9E00-1EF46298FDA3}" type="slidenum">
              <a:rPr lang="en-IN" smtClean="0"/>
              <a:pPr/>
              <a:t>‹#›</a:t>
            </a:fld>
            <a:endParaRPr lang="en-IN"/>
          </a:p>
        </p:txBody>
      </p:sp>
    </p:spTree>
    <p:extLst>
      <p:ext uri="{BB962C8B-B14F-4D97-AF65-F5344CB8AC3E}">
        <p14:creationId xmlns:p14="http://schemas.microsoft.com/office/powerpoint/2010/main" val="1092983855"/>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6F1A2CB-F265-44BB-8CB8-C9A2100E7FD3}" type="datetime1">
              <a:rPr lang="en-IN" smtClean="0">
                <a:solidFill>
                  <a:srgbClr val="000000">
                    <a:alpha val="70000"/>
                  </a:srgbClr>
                </a:solidFill>
              </a:rPr>
              <a:pPr/>
              <a:t>02-08-2021</a:t>
            </a:fld>
            <a:endParaRPr lang="en-IN">
              <a:solidFill>
                <a:srgbClr val="000000">
                  <a:alpha val="70000"/>
                </a:srgbClr>
              </a:solidFill>
            </a:endParaRPr>
          </a:p>
        </p:txBody>
      </p:sp>
      <p:sp>
        <p:nvSpPr>
          <p:cNvPr id="8" name="Footer Placeholder 7"/>
          <p:cNvSpPr>
            <a:spLocks noGrp="1"/>
          </p:cNvSpPr>
          <p:nvPr>
            <p:ph type="ftr" sz="quarter" idx="11"/>
          </p:nvPr>
        </p:nvSpPr>
        <p:spPr/>
        <p:txBody>
          <a:bodyPr/>
          <a:lstStyle/>
          <a:p>
            <a:r>
              <a:rPr lang="en-US" smtClean="0">
                <a:solidFill>
                  <a:srgbClr val="000000">
                    <a:alpha val="70000"/>
                  </a:srgbClr>
                </a:solidFill>
              </a:rPr>
              <a:t>LECTURE 1 - INTRODUCTION TO ROBOTICS                                                   SEPTEMBER 2020</a:t>
            </a:r>
            <a:endParaRPr lang="en-IN">
              <a:solidFill>
                <a:srgbClr val="000000">
                  <a:alpha val="70000"/>
                </a:srgbClr>
              </a:solidFill>
            </a:endParaRPr>
          </a:p>
        </p:txBody>
      </p:sp>
      <p:sp>
        <p:nvSpPr>
          <p:cNvPr id="9" name="Slide Number Placeholder 8"/>
          <p:cNvSpPr>
            <a:spLocks noGrp="1"/>
          </p:cNvSpPr>
          <p:nvPr>
            <p:ph type="sldNum" sz="quarter" idx="12"/>
          </p:nvPr>
        </p:nvSpPr>
        <p:spPr/>
        <p:txBody>
          <a:bodyPr/>
          <a:lstStyle/>
          <a:p>
            <a:fld id="{AC383DC2-5599-43D7-9E00-1EF46298FDA3}" type="slidenum">
              <a:rPr lang="en-IN" smtClean="0"/>
              <a:pPr/>
              <a:t>‹#›</a:t>
            </a:fld>
            <a:endParaRPr lang="en-IN"/>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56870" y="0"/>
            <a:ext cx="935130" cy="941658"/>
          </a:xfrm>
          <a:prstGeom prst="rect">
            <a:avLst/>
          </a:prstGeom>
        </p:spPr>
      </p:pic>
    </p:spTree>
    <p:extLst>
      <p:ext uri="{BB962C8B-B14F-4D97-AF65-F5344CB8AC3E}">
        <p14:creationId xmlns:p14="http://schemas.microsoft.com/office/powerpoint/2010/main" val="23056923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7" name="Date Placeholder 6"/>
          <p:cNvSpPr>
            <a:spLocks noGrp="1"/>
          </p:cNvSpPr>
          <p:nvPr>
            <p:ph type="dt" sz="half" idx="10"/>
          </p:nvPr>
        </p:nvSpPr>
        <p:spPr/>
        <p:txBody>
          <a:bodyPr/>
          <a:lstStyle/>
          <a:p>
            <a:fld id="{9A09A2B9-3D6A-4536-BF8A-D4682E23F85B}" type="datetime1">
              <a:rPr lang="en-IN" smtClean="0">
                <a:solidFill>
                  <a:srgbClr val="FFFFFF">
                    <a:alpha val="70000"/>
                  </a:srgbClr>
                </a:solidFill>
              </a:rPr>
              <a:pPr/>
              <a:t>02-08-2021</a:t>
            </a:fld>
            <a:endParaRPr lang="en-IN">
              <a:solidFill>
                <a:srgbClr val="FFFFFF">
                  <a:alpha val="70000"/>
                </a:srgbClr>
              </a:solidFill>
            </a:endParaRPr>
          </a:p>
        </p:txBody>
      </p:sp>
      <p:sp>
        <p:nvSpPr>
          <p:cNvPr id="8" name="Footer Placeholder 7"/>
          <p:cNvSpPr>
            <a:spLocks noGrp="1"/>
          </p:cNvSpPr>
          <p:nvPr>
            <p:ph type="ftr" sz="quarter" idx="11"/>
          </p:nvPr>
        </p:nvSpPr>
        <p:spPr/>
        <p:txBody>
          <a:bodyPr/>
          <a:lstStyle/>
          <a:p>
            <a:r>
              <a:rPr lang="en-US" smtClean="0">
                <a:solidFill>
                  <a:srgbClr val="FFFFFF">
                    <a:alpha val="70000"/>
                  </a:srgbClr>
                </a:solidFill>
              </a:rPr>
              <a:t>LECTURE 1 - INTRODUCTION TO ROBOTICS                                                   SEPTEMBER 2020</a:t>
            </a:r>
            <a:endParaRPr lang="en-IN">
              <a:solidFill>
                <a:srgbClr val="FFFFFF">
                  <a:alpha val="70000"/>
                </a:srgbClr>
              </a:solidFill>
            </a:endParaRPr>
          </a:p>
        </p:txBody>
      </p:sp>
      <p:sp>
        <p:nvSpPr>
          <p:cNvPr id="9" name="Slide Number Placeholder 8"/>
          <p:cNvSpPr>
            <a:spLocks noGrp="1"/>
          </p:cNvSpPr>
          <p:nvPr>
            <p:ph type="sldNum" sz="quarter" idx="12"/>
          </p:nvPr>
        </p:nvSpPr>
        <p:spPr/>
        <p:txBody>
          <a:bodyPr/>
          <a:lstStyle/>
          <a:p>
            <a:fld id="{AC383DC2-5599-43D7-9E00-1EF46298FDA3}" type="slidenum">
              <a:rPr lang="en-IN" smtClean="0"/>
              <a:pPr/>
              <a:t>‹#›</a:t>
            </a:fld>
            <a:endParaRPr lang="en-IN"/>
          </a:p>
        </p:txBody>
      </p:sp>
    </p:spTree>
    <p:extLst>
      <p:ext uri="{BB962C8B-B14F-4D97-AF65-F5344CB8AC3E}">
        <p14:creationId xmlns:p14="http://schemas.microsoft.com/office/powerpoint/2010/main" val="1078888833"/>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5FAC513B-C216-41C3-85D5-7111801E7D73}" type="datetime1">
              <a:rPr lang="en-IN" smtClean="0">
                <a:solidFill>
                  <a:srgbClr val="000000">
                    <a:alpha val="70000"/>
                  </a:srgbClr>
                </a:solidFill>
              </a:rPr>
              <a:pPr/>
              <a:t>02-08-2021</a:t>
            </a:fld>
            <a:endParaRPr lang="en-IN">
              <a:solidFill>
                <a:srgbClr val="000000">
                  <a:alpha val="70000"/>
                </a:srgbClr>
              </a:solidFill>
            </a:endParaRPr>
          </a:p>
        </p:txBody>
      </p:sp>
      <p:sp>
        <p:nvSpPr>
          <p:cNvPr id="9" name="Footer Placeholder 8"/>
          <p:cNvSpPr>
            <a:spLocks noGrp="1"/>
          </p:cNvSpPr>
          <p:nvPr>
            <p:ph type="ftr" sz="quarter" idx="11"/>
          </p:nvPr>
        </p:nvSpPr>
        <p:spPr/>
        <p:txBody>
          <a:bodyPr/>
          <a:lstStyle/>
          <a:p>
            <a:r>
              <a:rPr lang="en-US" smtClean="0">
                <a:solidFill>
                  <a:srgbClr val="000000">
                    <a:alpha val="70000"/>
                  </a:srgbClr>
                </a:solidFill>
              </a:rPr>
              <a:t>LECTURE 1 - INTRODUCTION TO ROBOTICS                                                   SEPTEMBER 2020</a:t>
            </a:r>
            <a:endParaRPr lang="en-IN">
              <a:solidFill>
                <a:srgbClr val="000000">
                  <a:alpha val="70000"/>
                </a:srgbClr>
              </a:solidFill>
            </a:endParaRPr>
          </a:p>
        </p:txBody>
      </p:sp>
      <p:sp>
        <p:nvSpPr>
          <p:cNvPr id="10" name="Slide Number Placeholder 9"/>
          <p:cNvSpPr>
            <a:spLocks noGrp="1"/>
          </p:cNvSpPr>
          <p:nvPr>
            <p:ph type="sldNum" sz="quarter" idx="12"/>
          </p:nvPr>
        </p:nvSpPr>
        <p:spPr/>
        <p:txBody>
          <a:bodyPr/>
          <a:lstStyle/>
          <a:p>
            <a:fld id="{AC383DC2-5599-43D7-9E00-1EF46298FDA3}" type="slidenum">
              <a:rPr lang="en-IN" smtClean="0"/>
              <a:pPr/>
              <a:t>‹#›</a:t>
            </a:fld>
            <a:endParaRPr lang="en-IN"/>
          </a:p>
        </p:txBody>
      </p:sp>
    </p:spTree>
    <p:extLst>
      <p:ext uri="{BB962C8B-B14F-4D97-AF65-F5344CB8AC3E}">
        <p14:creationId xmlns:p14="http://schemas.microsoft.com/office/powerpoint/2010/main" val="26240394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7" name="Date Placeholder 6"/>
          <p:cNvSpPr>
            <a:spLocks noGrp="1"/>
          </p:cNvSpPr>
          <p:nvPr>
            <p:ph type="dt" sz="half" idx="10"/>
          </p:nvPr>
        </p:nvSpPr>
        <p:spPr/>
        <p:txBody>
          <a:bodyPr/>
          <a:lstStyle/>
          <a:p>
            <a:fld id="{DACECCBC-3554-4086-B935-F25605B643F1}" type="datetime1">
              <a:rPr lang="en-IN" smtClean="0">
                <a:solidFill>
                  <a:srgbClr val="000000">
                    <a:alpha val="70000"/>
                  </a:srgbClr>
                </a:solidFill>
              </a:rPr>
              <a:pPr/>
              <a:t>02-08-2021</a:t>
            </a:fld>
            <a:endParaRPr lang="en-IN">
              <a:solidFill>
                <a:srgbClr val="000000">
                  <a:alpha val="70000"/>
                </a:srgbClr>
              </a:solidFill>
            </a:endParaRPr>
          </a:p>
        </p:txBody>
      </p:sp>
      <p:sp>
        <p:nvSpPr>
          <p:cNvPr id="8" name="Footer Placeholder 7"/>
          <p:cNvSpPr>
            <a:spLocks noGrp="1"/>
          </p:cNvSpPr>
          <p:nvPr>
            <p:ph type="ftr" sz="quarter" idx="11"/>
          </p:nvPr>
        </p:nvSpPr>
        <p:spPr/>
        <p:txBody>
          <a:bodyPr/>
          <a:lstStyle/>
          <a:p>
            <a:r>
              <a:rPr lang="en-US" smtClean="0">
                <a:solidFill>
                  <a:srgbClr val="000000">
                    <a:alpha val="70000"/>
                  </a:srgbClr>
                </a:solidFill>
              </a:rPr>
              <a:t>LECTURE 1 - INTRODUCTION TO ROBOTICS                                                   SEPTEMBER 2020</a:t>
            </a:r>
            <a:endParaRPr lang="en-IN">
              <a:solidFill>
                <a:srgbClr val="000000">
                  <a:alpha val="70000"/>
                </a:srgbClr>
              </a:solidFill>
            </a:endParaRPr>
          </a:p>
        </p:txBody>
      </p:sp>
      <p:sp>
        <p:nvSpPr>
          <p:cNvPr id="9" name="Slide Number Placeholder 8"/>
          <p:cNvSpPr>
            <a:spLocks noGrp="1"/>
          </p:cNvSpPr>
          <p:nvPr>
            <p:ph type="sldNum" sz="quarter" idx="12"/>
          </p:nvPr>
        </p:nvSpPr>
        <p:spPr/>
        <p:txBody>
          <a:bodyPr/>
          <a:lstStyle/>
          <a:p>
            <a:fld id="{AC383DC2-5599-43D7-9E00-1EF46298FDA3}" type="slidenum">
              <a:rPr lang="en-IN" smtClean="0"/>
              <a:pPr/>
              <a:t>‹#›</a:t>
            </a:fld>
            <a:endParaRPr lang="en-IN"/>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3981963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1537C73-D0C4-4A26-9F14-152248C09CE6}" type="datetime1">
              <a:rPr lang="en-IN" smtClean="0">
                <a:solidFill>
                  <a:srgbClr val="000000">
                    <a:alpha val="70000"/>
                  </a:srgbClr>
                </a:solidFill>
              </a:rPr>
              <a:pPr/>
              <a:t>02-08-2021</a:t>
            </a:fld>
            <a:endParaRPr lang="en-IN">
              <a:solidFill>
                <a:srgbClr val="000000">
                  <a:alpha val="70000"/>
                </a:srgbClr>
              </a:solidFill>
            </a:endParaRPr>
          </a:p>
        </p:txBody>
      </p:sp>
      <p:sp>
        <p:nvSpPr>
          <p:cNvPr id="4" name="Footer Placeholder 3"/>
          <p:cNvSpPr>
            <a:spLocks noGrp="1"/>
          </p:cNvSpPr>
          <p:nvPr>
            <p:ph type="ftr" sz="quarter" idx="11"/>
          </p:nvPr>
        </p:nvSpPr>
        <p:spPr/>
        <p:txBody>
          <a:bodyPr/>
          <a:lstStyle/>
          <a:p>
            <a:r>
              <a:rPr lang="en-US" smtClean="0">
                <a:solidFill>
                  <a:srgbClr val="000000">
                    <a:alpha val="70000"/>
                  </a:srgbClr>
                </a:solidFill>
              </a:rPr>
              <a:t>LECTURE 1 - INTRODUCTION TO ROBOTICS                                                   SEPTEMBER 2020</a:t>
            </a:r>
            <a:endParaRPr lang="en-IN">
              <a:solidFill>
                <a:srgbClr val="000000">
                  <a:alpha val="70000"/>
                </a:srgbClr>
              </a:solidFill>
            </a:endParaRPr>
          </a:p>
        </p:txBody>
      </p:sp>
      <p:sp>
        <p:nvSpPr>
          <p:cNvPr id="5" name="Slide Number Placeholder 4"/>
          <p:cNvSpPr>
            <a:spLocks noGrp="1"/>
          </p:cNvSpPr>
          <p:nvPr>
            <p:ph type="sldNum" sz="quarter" idx="12"/>
          </p:nvPr>
        </p:nvSpPr>
        <p:spPr/>
        <p:txBody>
          <a:bodyPr/>
          <a:lstStyle/>
          <a:p>
            <a:fld id="{AC383DC2-5599-43D7-9E00-1EF46298FDA3}" type="slidenum">
              <a:rPr lang="en-IN" smtClean="0"/>
              <a:pPr/>
              <a:t>‹#›</a:t>
            </a:fld>
            <a:endParaRPr lang="en-IN"/>
          </a:p>
        </p:txBody>
      </p:sp>
    </p:spTree>
    <p:extLst>
      <p:ext uri="{BB962C8B-B14F-4D97-AF65-F5344CB8AC3E}">
        <p14:creationId xmlns:p14="http://schemas.microsoft.com/office/powerpoint/2010/main" val="998210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r>
              <a:rPr lang="en-US"/>
              <a:t>30-07-2021</a:t>
            </a:r>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AC383DC2-5599-43D7-9E00-1EF46298FDA3}" type="slidenum">
              <a:rPr lang="en-IN" smtClean="0"/>
              <a:t>‹#›</a:t>
            </a:fld>
            <a:endParaRPr lang="en-IN"/>
          </a:p>
        </p:txBody>
      </p:sp>
    </p:spTree>
    <p:extLst>
      <p:ext uri="{BB962C8B-B14F-4D97-AF65-F5344CB8AC3E}">
        <p14:creationId xmlns:p14="http://schemas.microsoft.com/office/powerpoint/2010/main" val="63443016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603090-E900-4E03-B816-921600BAA6F5}" type="datetime1">
              <a:rPr lang="en-IN" smtClean="0">
                <a:solidFill>
                  <a:srgbClr val="000000">
                    <a:alpha val="70000"/>
                  </a:srgbClr>
                </a:solidFill>
              </a:rPr>
              <a:pPr/>
              <a:t>02-08-2021</a:t>
            </a:fld>
            <a:endParaRPr lang="en-IN">
              <a:solidFill>
                <a:srgbClr val="000000">
                  <a:alpha val="70000"/>
                </a:srgbClr>
              </a:solidFill>
            </a:endParaRPr>
          </a:p>
        </p:txBody>
      </p:sp>
      <p:sp>
        <p:nvSpPr>
          <p:cNvPr id="3" name="Footer Placeholder 2"/>
          <p:cNvSpPr>
            <a:spLocks noGrp="1"/>
          </p:cNvSpPr>
          <p:nvPr>
            <p:ph type="ftr" sz="quarter" idx="11"/>
          </p:nvPr>
        </p:nvSpPr>
        <p:spPr/>
        <p:txBody>
          <a:bodyPr/>
          <a:lstStyle/>
          <a:p>
            <a:r>
              <a:rPr lang="en-US" smtClean="0">
                <a:solidFill>
                  <a:srgbClr val="000000">
                    <a:alpha val="70000"/>
                  </a:srgbClr>
                </a:solidFill>
              </a:rPr>
              <a:t>LECTURE 1 - INTRODUCTION TO ROBOTICS                                                   SEPTEMBER 2020</a:t>
            </a:r>
            <a:endParaRPr lang="en-IN">
              <a:solidFill>
                <a:srgbClr val="000000">
                  <a:alpha val="70000"/>
                </a:srgbClr>
              </a:solidFill>
            </a:endParaRPr>
          </a:p>
        </p:txBody>
      </p:sp>
      <p:sp>
        <p:nvSpPr>
          <p:cNvPr id="4" name="Slide Number Placeholder 3"/>
          <p:cNvSpPr>
            <a:spLocks noGrp="1"/>
          </p:cNvSpPr>
          <p:nvPr>
            <p:ph type="sldNum" sz="quarter" idx="12"/>
          </p:nvPr>
        </p:nvSpPr>
        <p:spPr/>
        <p:txBody>
          <a:bodyPr/>
          <a:lstStyle/>
          <a:p>
            <a:fld id="{AC383DC2-5599-43D7-9E00-1EF46298FDA3}" type="slidenum">
              <a:rPr lang="en-IN" smtClean="0"/>
              <a:pPr/>
              <a:t>‹#›</a:t>
            </a:fld>
            <a:endParaRPr lang="en-IN"/>
          </a:p>
        </p:txBody>
      </p:sp>
    </p:spTree>
    <p:extLst>
      <p:ext uri="{BB962C8B-B14F-4D97-AF65-F5344CB8AC3E}">
        <p14:creationId xmlns:p14="http://schemas.microsoft.com/office/powerpoint/2010/main" val="20034123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9" name="Date Placeholder 8"/>
          <p:cNvSpPr>
            <a:spLocks noGrp="1"/>
          </p:cNvSpPr>
          <p:nvPr>
            <p:ph type="dt" sz="half" idx="10"/>
          </p:nvPr>
        </p:nvSpPr>
        <p:spPr/>
        <p:txBody>
          <a:bodyPr/>
          <a:lstStyle/>
          <a:p>
            <a:fld id="{ECAB1263-50AA-4B7B-BE29-A130ED3CFEA5}" type="datetime1">
              <a:rPr lang="en-IN" smtClean="0">
                <a:solidFill>
                  <a:srgbClr val="000000">
                    <a:alpha val="70000"/>
                  </a:srgbClr>
                </a:solidFill>
              </a:rPr>
              <a:pPr/>
              <a:t>02-08-2021</a:t>
            </a:fld>
            <a:endParaRPr lang="en-IN">
              <a:solidFill>
                <a:srgbClr val="000000">
                  <a:alpha val="70000"/>
                </a:srgbClr>
              </a:solidFill>
            </a:endParaRPr>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r>
              <a:rPr lang="en-US" smtClean="0"/>
              <a:t>LECTURE 1 - INTRODUCTION TO ROBOTICS                                                   SEPTEMBER 2020</a:t>
            </a:r>
            <a:endParaRPr lang="en-IN"/>
          </a:p>
        </p:txBody>
      </p:sp>
      <p:sp>
        <p:nvSpPr>
          <p:cNvPr id="11" name="Slide Number Placeholder 10"/>
          <p:cNvSpPr>
            <a:spLocks noGrp="1"/>
          </p:cNvSpPr>
          <p:nvPr>
            <p:ph type="sldNum" sz="quarter" idx="12"/>
          </p:nvPr>
        </p:nvSpPr>
        <p:spPr/>
        <p:txBody>
          <a:bodyPr/>
          <a:lstStyle/>
          <a:p>
            <a:fld id="{AC383DC2-5599-43D7-9E00-1EF46298FDA3}" type="slidenum">
              <a:rPr lang="en-IN" smtClean="0"/>
              <a:pPr/>
              <a:t>‹#›</a:t>
            </a:fld>
            <a:endParaRPr lang="en-IN"/>
          </a:p>
        </p:txBody>
      </p:sp>
    </p:spTree>
    <p:extLst>
      <p:ext uri="{BB962C8B-B14F-4D97-AF65-F5344CB8AC3E}">
        <p14:creationId xmlns:p14="http://schemas.microsoft.com/office/powerpoint/2010/main" val="7268489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592F8432-FBD9-41B5-AA64-D2FFFD87123C}" type="datetime1">
              <a:rPr lang="en-IN" smtClean="0"/>
              <a:pPr/>
              <a:t>02-08-2021</a:t>
            </a:fld>
            <a:endParaRPr lang="en-IN"/>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r>
              <a:rPr lang="en-US" smtClean="0"/>
              <a:t>LECTURE 1 - INTRODUCTION TO ROBOTICS                                                   SEPTEMBER 2020</a:t>
            </a:r>
            <a:endParaRPr lang="en-IN"/>
          </a:p>
        </p:txBody>
      </p:sp>
      <p:sp>
        <p:nvSpPr>
          <p:cNvPr id="10" name="Slide Number Placeholder 9"/>
          <p:cNvSpPr>
            <a:spLocks noGrp="1"/>
          </p:cNvSpPr>
          <p:nvPr>
            <p:ph type="sldNum" sz="quarter" idx="12"/>
          </p:nvPr>
        </p:nvSpPr>
        <p:spPr/>
        <p:txBody>
          <a:bodyPr/>
          <a:lstStyle/>
          <a:p>
            <a:fld id="{AC383DC2-5599-43D7-9E00-1EF46298FDA3}" type="slidenum">
              <a:rPr lang="en-IN" smtClean="0"/>
              <a:pPr/>
              <a:t>‹#›</a:t>
            </a:fld>
            <a:endParaRPr lang="en-IN"/>
          </a:p>
        </p:txBody>
      </p:sp>
    </p:spTree>
    <p:extLst>
      <p:ext uri="{BB962C8B-B14F-4D97-AF65-F5344CB8AC3E}">
        <p14:creationId xmlns:p14="http://schemas.microsoft.com/office/powerpoint/2010/main" val="2561382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7025A9F-A448-47F7-8006-BE02E8BDD56E}" type="datetime1">
              <a:rPr lang="en-IN" smtClean="0">
                <a:solidFill>
                  <a:srgbClr val="000000">
                    <a:alpha val="70000"/>
                  </a:srgbClr>
                </a:solidFill>
              </a:rPr>
              <a:pPr/>
              <a:t>02-08-2021</a:t>
            </a:fld>
            <a:endParaRPr lang="en-IN">
              <a:solidFill>
                <a:srgbClr val="000000">
                  <a:alpha val="70000"/>
                </a:srgbClr>
              </a:solidFill>
            </a:endParaRPr>
          </a:p>
        </p:txBody>
      </p:sp>
      <p:sp>
        <p:nvSpPr>
          <p:cNvPr id="5" name="Footer Placeholder 4"/>
          <p:cNvSpPr>
            <a:spLocks noGrp="1"/>
          </p:cNvSpPr>
          <p:nvPr>
            <p:ph type="ftr" sz="quarter" idx="11"/>
          </p:nvPr>
        </p:nvSpPr>
        <p:spPr/>
        <p:txBody>
          <a:bodyPr/>
          <a:lstStyle/>
          <a:p>
            <a:r>
              <a:rPr lang="en-US" smtClean="0">
                <a:solidFill>
                  <a:srgbClr val="000000">
                    <a:alpha val="70000"/>
                  </a:srgbClr>
                </a:solidFill>
              </a:rPr>
              <a:t>LECTURE 1 - INTRODUCTION TO ROBOTICS                                                   SEPTEMBER 2020</a:t>
            </a:r>
            <a:endParaRPr lang="en-IN">
              <a:solidFill>
                <a:srgbClr val="000000">
                  <a:alpha val="70000"/>
                </a:srgbClr>
              </a:solidFill>
            </a:endParaRPr>
          </a:p>
        </p:txBody>
      </p:sp>
      <p:sp>
        <p:nvSpPr>
          <p:cNvPr id="6" name="Slide Number Placeholder 5"/>
          <p:cNvSpPr>
            <a:spLocks noGrp="1"/>
          </p:cNvSpPr>
          <p:nvPr>
            <p:ph type="sldNum" sz="quarter" idx="12"/>
          </p:nvPr>
        </p:nvSpPr>
        <p:spPr/>
        <p:txBody>
          <a:bodyPr/>
          <a:lstStyle/>
          <a:p>
            <a:fld id="{AC383DC2-5599-43D7-9E00-1EF46298FDA3}" type="slidenum">
              <a:rPr lang="en-IN" smtClean="0"/>
              <a:pPr/>
              <a:t>‹#›</a:t>
            </a:fld>
            <a:endParaRPr lang="en-IN"/>
          </a:p>
        </p:txBody>
      </p:sp>
    </p:spTree>
    <p:extLst>
      <p:ext uri="{BB962C8B-B14F-4D97-AF65-F5344CB8AC3E}">
        <p14:creationId xmlns:p14="http://schemas.microsoft.com/office/powerpoint/2010/main" val="116284830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7F44FF4-8FA3-4BC1-96BE-576F0ED20AAD}" type="datetime1">
              <a:rPr lang="en-IN" smtClean="0">
                <a:solidFill>
                  <a:srgbClr val="000000">
                    <a:alpha val="70000"/>
                  </a:srgbClr>
                </a:solidFill>
              </a:rPr>
              <a:pPr/>
              <a:t>02-08-2021</a:t>
            </a:fld>
            <a:endParaRPr lang="en-IN">
              <a:solidFill>
                <a:srgbClr val="000000">
                  <a:alpha val="70000"/>
                </a:srgbClr>
              </a:solidFill>
            </a:endParaRPr>
          </a:p>
        </p:txBody>
      </p:sp>
      <p:sp>
        <p:nvSpPr>
          <p:cNvPr id="5" name="Footer Placeholder 4"/>
          <p:cNvSpPr>
            <a:spLocks noGrp="1"/>
          </p:cNvSpPr>
          <p:nvPr>
            <p:ph type="ftr" sz="quarter" idx="11"/>
          </p:nvPr>
        </p:nvSpPr>
        <p:spPr/>
        <p:txBody>
          <a:bodyPr/>
          <a:lstStyle/>
          <a:p>
            <a:r>
              <a:rPr lang="en-US" smtClean="0">
                <a:solidFill>
                  <a:srgbClr val="000000">
                    <a:alpha val="70000"/>
                  </a:srgbClr>
                </a:solidFill>
              </a:rPr>
              <a:t>LECTURE 1 - INTRODUCTION TO ROBOTICS                                                   SEPTEMBER 2020</a:t>
            </a:r>
            <a:endParaRPr lang="en-IN">
              <a:solidFill>
                <a:srgbClr val="000000">
                  <a:alpha val="70000"/>
                </a:srgbClr>
              </a:solidFill>
            </a:endParaRPr>
          </a:p>
        </p:txBody>
      </p:sp>
      <p:sp>
        <p:nvSpPr>
          <p:cNvPr id="6" name="Slide Number Placeholder 5"/>
          <p:cNvSpPr>
            <a:spLocks noGrp="1"/>
          </p:cNvSpPr>
          <p:nvPr>
            <p:ph type="sldNum" sz="quarter" idx="12"/>
          </p:nvPr>
        </p:nvSpPr>
        <p:spPr/>
        <p:txBody>
          <a:bodyPr/>
          <a:lstStyle/>
          <a:p>
            <a:fld id="{AC383DC2-5599-43D7-9E00-1EF46298FDA3}" type="slidenum">
              <a:rPr lang="en-IN" smtClean="0"/>
              <a:pPr/>
              <a:t>‹#›</a:t>
            </a:fld>
            <a:endParaRPr lang="en-IN"/>
          </a:p>
        </p:txBody>
      </p:sp>
    </p:spTree>
    <p:extLst>
      <p:ext uri="{BB962C8B-B14F-4D97-AF65-F5344CB8AC3E}">
        <p14:creationId xmlns:p14="http://schemas.microsoft.com/office/powerpoint/2010/main" val="355458217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4A643A37-45B0-4FD9-8D89-091AB0194746}" type="datetime1">
              <a:rPr lang="en-IN" smtClean="0">
                <a:solidFill>
                  <a:srgbClr val="FFFFFF">
                    <a:alpha val="70000"/>
                  </a:srgbClr>
                </a:solidFill>
              </a:rPr>
              <a:pPr/>
              <a:t>02-08-2021</a:t>
            </a:fld>
            <a:endParaRPr lang="en-IN">
              <a:solidFill>
                <a:srgbClr val="FFFFFF">
                  <a:alpha val="70000"/>
                </a:srgbClr>
              </a:solidFill>
            </a:endParaRPr>
          </a:p>
        </p:txBody>
      </p:sp>
      <p:sp>
        <p:nvSpPr>
          <p:cNvPr id="8" name="Footer Placeholder 7"/>
          <p:cNvSpPr>
            <a:spLocks noGrp="1"/>
          </p:cNvSpPr>
          <p:nvPr>
            <p:ph type="ftr" sz="quarter" idx="11"/>
          </p:nvPr>
        </p:nvSpPr>
        <p:spPr/>
        <p:txBody>
          <a:bodyPr/>
          <a:lstStyle/>
          <a:p>
            <a:r>
              <a:rPr lang="en-US" smtClean="0">
                <a:solidFill>
                  <a:srgbClr val="FFFFFF">
                    <a:alpha val="70000"/>
                  </a:srgbClr>
                </a:solidFill>
              </a:rPr>
              <a:t>LECTURE 1 - INTRODUCTION TO ROBOTICS                                                   SEPTEMBER 2020</a:t>
            </a:r>
            <a:endParaRPr lang="en-IN">
              <a:solidFill>
                <a:srgbClr val="FFFFFF">
                  <a:alpha val="70000"/>
                </a:srgbClr>
              </a:solidFill>
            </a:endParaRPr>
          </a:p>
        </p:txBody>
      </p:sp>
      <p:sp>
        <p:nvSpPr>
          <p:cNvPr id="9" name="Slide Number Placeholder 8"/>
          <p:cNvSpPr>
            <a:spLocks noGrp="1"/>
          </p:cNvSpPr>
          <p:nvPr>
            <p:ph type="sldNum" sz="quarter" idx="12"/>
          </p:nvPr>
        </p:nvSpPr>
        <p:spPr/>
        <p:txBody>
          <a:bodyPr/>
          <a:lstStyle/>
          <a:p>
            <a:fld id="{AC383DC2-5599-43D7-9E00-1EF46298FDA3}" type="slidenum">
              <a:rPr lang="en-IN" smtClean="0"/>
              <a:pPr/>
              <a:t>‹#›</a:t>
            </a:fld>
            <a:endParaRPr lang="en-IN"/>
          </a:p>
        </p:txBody>
      </p:sp>
    </p:spTree>
    <p:extLst>
      <p:ext uri="{BB962C8B-B14F-4D97-AF65-F5344CB8AC3E}">
        <p14:creationId xmlns:p14="http://schemas.microsoft.com/office/powerpoint/2010/main" val="4213858634"/>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6F1A2CB-F265-44BB-8CB8-C9A2100E7FD3}" type="datetime1">
              <a:rPr lang="en-IN" smtClean="0">
                <a:solidFill>
                  <a:srgbClr val="000000">
                    <a:alpha val="70000"/>
                  </a:srgbClr>
                </a:solidFill>
              </a:rPr>
              <a:pPr/>
              <a:t>02-08-2021</a:t>
            </a:fld>
            <a:endParaRPr lang="en-IN">
              <a:solidFill>
                <a:srgbClr val="000000">
                  <a:alpha val="70000"/>
                </a:srgbClr>
              </a:solidFill>
            </a:endParaRPr>
          </a:p>
        </p:txBody>
      </p:sp>
      <p:sp>
        <p:nvSpPr>
          <p:cNvPr id="8" name="Footer Placeholder 7"/>
          <p:cNvSpPr>
            <a:spLocks noGrp="1"/>
          </p:cNvSpPr>
          <p:nvPr>
            <p:ph type="ftr" sz="quarter" idx="11"/>
          </p:nvPr>
        </p:nvSpPr>
        <p:spPr/>
        <p:txBody>
          <a:bodyPr/>
          <a:lstStyle/>
          <a:p>
            <a:r>
              <a:rPr lang="en-US" smtClean="0">
                <a:solidFill>
                  <a:srgbClr val="000000">
                    <a:alpha val="70000"/>
                  </a:srgbClr>
                </a:solidFill>
              </a:rPr>
              <a:t>LECTURE 1 - INTRODUCTION TO ROBOTICS                                                   SEPTEMBER 2020</a:t>
            </a:r>
            <a:endParaRPr lang="en-IN">
              <a:solidFill>
                <a:srgbClr val="000000">
                  <a:alpha val="70000"/>
                </a:srgbClr>
              </a:solidFill>
            </a:endParaRPr>
          </a:p>
        </p:txBody>
      </p:sp>
      <p:sp>
        <p:nvSpPr>
          <p:cNvPr id="9" name="Slide Number Placeholder 8"/>
          <p:cNvSpPr>
            <a:spLocks noGrp="1"/>
          </p:cNvSpPr>
          <p:nvPr>
            <p:ph type="sldNum" sz="quarter" idx="12"/>
          </p:nvPr>
        </p:nvSpPr>
        <p:spPr/>
        <p:txBody>
          <a:bodyPr/>
          <a:lstStyle/>
          <a:p>
            <a:fld id="{AC383DC2-5599-43D7-9E00-1EF46298FDA3}" type="slidenum">
              <a:rPr lang="en-IN" smtClean="0"/>
              <a:pPr/>
              <a:t>‹#›</a:t>
            </a:fld>
            <a:endParaRPr lang="en-IN"/>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56870" y="0"/>
            <a:ext cx="935130" cy="941658"/>
          </a:xfrm>
          <a:prstGeom prst="rect">
            <a:avLst/>
          </a:prstGeom>
        </p:spPr>
      </p:pic>
    </p:spTree>
    <p:extLst>
      <p:ext uri="{BB962C8B-B14F-4D97-AF65-F5344CB8AC3E}">
        <p14:creationId xmlns:p14="http://schemas.microsoft.com/office/powerpoint/2010/main" val="39193547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7" name="Date Placeholder 6"/>
          <p:cNvSpPr>
            <a:spLocks noGrp="1"/>
          </p:cNvSpPr>
          <p:nvPr>
            <p:ph type="dt" sz="half" idx="10"/>
          </p:nvPr>
        </p:nvSpPr>
        <p:spPr/>
        <p:txBody>
          <a:bodyPr/>
          <a:lstStyle/>
          <a:p>
            <a:fld id="{9A09A2B9-3D6A-4536-BF8A-D4682E23F85B}" type="datetime1">
              <a:rPr lang="en-IN" smtClean="0">
                <a:solidFill>
                  <a:srgbClr val="FFFFFF">
                    <a:alpha val="70000"/>
                  </a:srgbClr>
                </a:solidFill>
              </a:rPr>
              <a:pPr/>
              <a:t>02-08-2021</a:t>
            </a:fld>
            <a:endParaRPr lang="en-IN">
              <a:solidFill>
                <a:srgbClr val="FFFFFF">
                  <a:alpha val="70000"/>
                </a:srgbClr>
              </a:solidFill>
            </a:endParaRPr>
          </a:p>
        </p:txBody>
      </p:sp>
      <p:sp>
        <p:nvSpPr>
          <p:cNvPr id="8" name="Footer Placeholder 7"/>
          <p:cNvSpPr>
            <a:spLocks noGrp="1"/>
          </p:cNvSpPr>
          <p:nvPr>
            <p:ph type="ftr" sz="quarter" idx="11"/>
          </p:nvPr>
        </p:nvSpPr>
        <p:spPr/>
        <p:txBody>
          <a:bodyPr/>
          <a:lstStyle/>
          <a:p>
            <a:r>
              <a:rPr lang="en-US" smtClean="0">
                <a:solidFill>
                  <a:srgbClr val="FFFFFF">
                    <a:alpha val="70000"/>
                  </a:srgbClr>
                </a:solidFill>
              </a:rPr>
              <a:t>LECTURE 1 - INTRODUCTION TO ROBOTICS                                                   SEPTEMBER 2020</a:t>
            </a:r>
            <a:endParaRPr lang="en-IN">
              <a:solidFill>
                <a:srgbClr val="FFFFFF">
                  <a:alpha val="70000"/>
                </a:srgbClr>
              </a:solidFill>
            </a:endParaRPr>
          </a:p>
        </p:txBody>
      </p:sp>
      <p:sp>
        <p:nvSpPr>
          <p:cNvPr id="9" name="Slide Number Placeholder 8"/>
          <p:cNvSpPr>
            <a:spLocks noGrp="1"/>
          </p:cNvSpPr>
          <p:nvPr>
            <p:ph type="sldNum" sz="quarter" idx="12"/>
          </p:nvPr>
        </p:nvSpPr>
        <p:spPr/>
        <p:txBody>
          <a:bodyPr/>
          <a:lstStyle/>
          <a:p>
            <a:fld id="{AC383DC2-5599-43D7-9E00-1EF46298FDA3}" type="slidenum">
              <a:rPr lang="en-IN" smtClean="0"/>
              <a:pPr/>
              <a:t>‹#›</a:t>
            </a:fld>
            <a:endParaRPr lang="en-IN"/>
          </a:p>
        </p:txBody>
      </p:sp>
    </p:spTree>
    <p:extLst>
      <p:ext uri="{BB962C8B-B14F-4D97-AF65-F5344CB8AC3E}">
        <p14:creationId xmlns:p14="http://schemas.microsoft.com/office/powerpoint/2010/main" val="1394514109"/>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5FAC513B-C216-41C3-85D5-7111801E7D73}" type="datetime1">
              <a:rPr lang="en-IN" smtClean="0">
                <a:solidFill>
                  <a:srgbClr val="000000">
                    <a:alpha val="70000"/>
                  </a:srgbClr>
                </a:solidFill>
              </a:rPr>
              <a:pPr/>
              <a:t>02-08-2021</a:t>
            </a:fld>
            <a:endParaRPr lang="en-IN">
              <a:solidFill>
                <a:srgbClr val="000000">
                  <a:alpha val="70000"/>
                </a:srgbClr>
              </a:solidFill>
            </a:endParaRPr>
          </a:p>
        </p:txBody>
      </p:sp>
      <p:sp>
        <p:nvSpPr>
          <p:cNvPr id="9" name="Footer Placeholder 8"/>
          <p:cNvSpPr>
            <a:spLocks noGrp="1"/>
          </p:cNvSpPr>
          <p:nvPr>
            <p:ph type="ftr" sz="quarter" idx="11"/>
          </p:nvPr>
        </p:nvSpPr>
        <p:spPr/>
        <p:txBody>
          <a:bodyPr/>
          <a:lstStyle/>
          <a:p>
            <a:r>
              <a:rPr lang="en-US" smtClean="0">
                <a:solidFill>
                  <a:srgbClr val="000000">
                    <a:alpha val="70000"/>
                  </a:srgbClr>
                </a:solidFill>
              </a:rPr>
              <a:t>LECTURE 1 - INTRODUCTION TO ROBOTICS                                                   SEPTEMBER 2020</a:t>
            </a:r>
            <a:endParaRPr lang="en-IN">
              <a:solidFill>
                <a:srgbClr val="000000">
                  <a:alpha val="70000"/>
                </a:srgbClr>
              </a:solidFill>
            </a:endParaRPr>
          </a:p>
        </p:txBody>
      </p:sp>
      <p:sp>
        <p:nvSpPr>
          <p:cNvPr id="10" name="Slide Number Placeholder 9"/>
          <p:cNvSpPr>
            <a:spLocks noGrp="1"/>
          </p:cNvSpPr>
          <p:nvPr>
            <p:ph type="sldNum" sz="quarter" idx="12"/>
          </p:nvPr>
        </p:nvSpPr>
        <p:spPr/>
        <p:txBody>
          <a:bodyPr/>
          <a:lstStyle/>
          <a:p>
            <a:fld id="{AC383DC2-5599-43D7-9E00-1EF46298FDA3}" type="slidenum">
              <a:rPr lang="en-IN" smtClean="0"/>
              <a:pPr/>
              <a:t>‹#›</a:t>
            </a:fld>
            <a:endParaRPr lang="en-IN"/>
          </a:p>
        </p:txBody>
      </p:sp>
    </p:spTree>
    <p:extLst>
      <p:ext uri="{BB962C8B-B14F-4D97-AF65-F5344CB8AC3E}">
        <p14:creationId xmlns:p14="http://schemas.microsoft.com/office/powerpoint/2010/main" val="256748536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7" name="Date Placeholder 6"/>
          <p:cNvSpPr>
            <a:spLocks noGrp="1"/>
          </p:cNvSpPr>
          <p:nvPr>
            <p:ph type="dt" sz="half" idx="10"/>
          </p:nvPr>
        </p:nvSpPr>
        <p:spPr/>
        <p:txBody>
          <a:bodyPr/>
          <a:lstStyle/>
          <a:p>
            <a:fld id="{DACECCBC-3554-4086-B935-F25605B643F1}" type="datetime1">
              <a:rPr lang="en-IN" smtClean="0">
                <a:solidFill>
                  <a:srgbClr val="000000">
                    <a:alpha val="70000"/>
                  </a:srgbClr>
                </a:solidFill>
              </a:rPr>
              <a:pPr/>
              <a:t>02-08-2021</a:t>
            </a:fld>
            <a:endParaRPr lang="en-IN">
              <a:solidFill>
                <a:srgbClr val="000000">
                  <a:alpha val="70000"/>
                </a:srgbClr>
              </a:solidFill>
            </a:endParaRPr>
          </a:p>
        </p:txBody>
      </p:sp>
      <p:sp>
        <p:nvSpPr>
          <p:cNvPr id="8" name="Footer Placeholder 7"/>
          <p:cNvSpPr>
            <a:spLocks noGrp="1"/>
          </p:cNvSpPr>
          <p:nvPr>
            <p:ph type="ftr" sz="quarter" idx="11"/>
          </p:nvPr>
        </p:nvSpPr>
        <p:spPr/>
        <p:txBody>
          <a:bodyPr/>
          <a:lstStyle/>
          <a:p>
            <a:r>
              <a:rPr lang="en-US" smtClean="0">
                <a:solidFill>
                  <a:srgbClr val="000000">
                    <a:alpha val="70000"/>
                  </a:srgbClr>
                </a:solidFill>
              </a:rPr>
              <a:t>LECTURE 1 - INTRODUCTION TO ROBOTICS                                                   SEPTEMBER 2020</a:t>
            </a:r>
            <a:endParaRPr lang="en-IN">
              <a:solidFill>
                <a:srgbClr val="000000">
                  <a:alpha val="70000"/>
                </a:srgbClr>
              </a:solidFill>
            </a:endParaRPr>
          </a:p>
        </p:txBody>
      </p:sp>
      <p:sp>
        <p:nvSpPr>
          <p:cNvPr id="9" name="Slide Number Placeholder 8"/>
          <p:cNvSpPr>
            <a:spLocks noGrp="1"/>
          </p:cNvSpPr>
          <p:nvPr>
            <p:ph type="sldNum" sz="quarter" idx="12"/>
          </p:nvPr>
        </p:nvSpPr>
        <p:spPr/>
        <p:txBody>
          <a:bodyPr/>
          <a:lstStyle/>
          <a:p>
            <a:fld id="{AC383DC2-5599-43D7-9E00-1EF46298FDA3}" type="slidenum">
              <a:rPr lang="en-IN" smtClean="0"/>
              <a:pPr/>
              <a:t>‹#›</a:t>
            </a:fld>
            <a:endParaRPr lang="en-IN"/>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7366956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r>
              <a:rPr lang="en-US"/>
              <a:t>30-07-2021</a:t>
            </a:r>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C383DC2-5599-43D7-9E00-1EF46298FDA3}" type="slidenum">
              <a:rPr lang="en-IN" smtClean="0"/>
              <a:t>‹#›</a:t>
            </a:fld>
            <a:endParaRPr lang="en-I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8946408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1537C73-D0C4-4A26-9F14-152248C09CE6}" type="datetime1">
              <a:rPr lang="en-IN" smtClean="0">
                <a:solidFill>
                  <a:srgbClr val="000000">
                    <a:alpha val="70000"/>
                  </a:srgbClr>
                </a:solidFill>
              </a:rPr>
              <a:pPr/>
              <a:t>02-08-2021</a:t>
            </a:fld>
            <a:endParaRPr lang="en-IN">
              <a:solidFill>
                <a:srgbClr val="000000">
                  <a:alpha val="70000"/>
                </a:srgbClr>
              </a:solidFill>
            </a:endParaRPr>
          </a:p>
        </p:txBody>
      </p:sp>
      <p:sp>
        <p:nvSpPr>
          <p:cNvPr id="4" name="Footer Placeholder 3"/>
          <p:cNvSpPr>
            <a:spLocks noGrp="1"/>
          </p:cNvSpPr>
          <p:nvPr>
            <p:ph type="ftr" sz="quarter" idx="11"/>
          </p:nvPr>
        </p:nvSpPr>
        <p:spPr/>
        <p:txBody>
          <a:bodyPr/>
          <a:lstStyle/>
          <a:p>
            <a:r>
              <a:rPr lang="en-US" smtClean="0">
                <a:solidFill>
                  <a:srgbClr val="000000">
                    <a:alpha val="70000"/>
                  </a:srgbClr>
                </a:solidFill>
              </a:rPr>
              <a:t>LECTURE 1 - INTRODUCTION TO ROBOTICS                                                   SEPTEMBER 2020</a:t>
            </a:r>
            <a:endParaRPr lang="en-IN">
              <a:solidFill>
                <a:srgbClr val="000000">
                  <a:alpha val="70000"/>
                </a:srgbClr>
              </a:solidFill>
            </a:endParaRPr>
          </a:p>
        </p:txBody>
      </p:sp>
      <p:sp>
        <p:nvSpPr>
          <p:cNvPr id="5" name="Slide Number Placeholder 4"/>
          <p:cNvSpPr>
            <a:spLocks noGrp="1"/>
          </p:cNvSpPr>
          <p:nvPr>
            <p:ph type="sldNum" sz="quarter" idx="12"/>
          </p:nvPr>
        </p:nvSpPr>
        <p:spPr/>
        <p:txBody>
          <a:bodyPr/>
          <a:lstStyle/>
          <a:p>
            <a:fld id="{AC383DC2-5599-43D7-9E00-1EF46298FDA3}" type="slidenum">
              <a:rPr lang="en-IN" smtClean="0"/>
              <a:pPr/>
              <a:t>‹#›</a:t>
            </a:fld>
            <a:endParaRPr lang="en-IN"/>
          </a:p>
        </p:txBody>
      </p:sp>
    </p:spTree>
    <p:extLst>
      <p:ext uri="{BB962C8B-B14F-4D97-AF65-F5344CB8AC3E}">
        <p14:creationId xmlns:p14="http://schemas.microsoft.com/office/powerpoint/2010/main" val="38890471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603090-E900-4E03-B816-921600BAA6F5}" type="datetime1">
              <a:rPr lang="en-IN" smtClean="0">
                <a:solidFill>
                  <a:srgbClr val="000000">
                    <a:alpha val="70000"/>
                  </a:srgbClr>
                </a:solidFill>
              </a:rPr>
              <a:pPr/>
              <a:t>02-08-2021</a:t>
            </a:fld>
            <a:endParaRPr lang="en-IN">
              <a:solidFill>
                <a:srgbClr val="000000">
                  <a:alpha val="70000"/>
                </a:srgbClr>
              </a:solidFill>
            </a:endParaRPr>
          </a:p>
        </p:txBody>
      </p:sp>
      <p:sp>
        <p:nvSpPr>
          <p:cNvPr id="3" name="Footer Placeholder 2"/>
          <p:cNvSpPr>
            <a:spLocks noGrp="1"/>
          </p:cNvSpPr>
          <p:nvPr>
            <p:ph type="ftr" sz="quarter" idx="11"/>
          </p:nvPr>
        </p:nvSpPr>
        <p:spPr/>
        <p:txBody>
          <a:bodyPr/>
          <a:lstStyle/>
          <a:p>
            <a:r>
              <a:rPr lang="en-US" smtClean="0">
                <a:solidFill>
                  <a:srgbClr val="000000">
                    <a:alpha val="70000"/>
                  </a:srgbClr>
                </a:solidFill>
              </a:rPr>
              <a:t>LECTURE 1 - INTRODUCTION TO ROBOTICS                                                   SEPTEMBER 2020</a:t>
            </a:r>
            <a:endParaRPr lang="en-IN">
              <a:solidFill>
                <a:srgbClr val="000000">
                  <a:alpha val="70000"/>
                </a:srgbClr>
              </a:solidFill>
            </a:endParaRPr>
          </a:p>
        </p:txBody>
      </p:sp>
      <p:sp>
        <p:nvSpPr>
          <p:cNvPr id="4" name="Slide Number Placeholder 3"/>
          <p:cNvSpPr>
            <a:spLocks noGrp="1"/>
          </p:cNvSpPr>
          <p:nvPr>
            <p:ph type="sldNum" sz="quarter" idx="12"/>
          </p:nvPr>
        </p:nvSpPr>
        <p:spPr/>
        <p:txBody>
          <a:bodyPr/>
          <a:lstStyle/>
          <a:p>
            <a:fld id="{AC383DC2-5599-43D7-9E00-1EF46298FDA3}" type="slidenum">
              <a:rPr lang="en-IN" smtClean="0"/>
              <a:pPr/>
              <a:t>‹#›</a:t>
            </a:fld>
            <a:endParaRPr lang="en-IN"/>
          </a:p>
        </p:txBody>
      </p:sp>
    </p:spTree>
    <p:extLst>
      <p:ext uri="{BB962C8B-B14F-4D97-AF65-F5344CB8AC3E}">
        <p14:creationId xmlns:p14="http://schemas.microsoft.com/office/powerpoint/2010/main" val="94113325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9" name="Date Placeholder 8"/>
          <p:cNvSpPr>
            <a:spLocks noGrp="1"/>
          </p:cNvSpPr>
          <p:nvPr>
            <p:ph type="dt" sz="half" idx="10"/>
          </p:nvPr>
        </p:nvSpPr>
        <p:spPr/>
        <p:txBody>
          <a:bodyPr/>
          <a:lstStyle/>
          <a:p>
            <a:fld id="{ECAB1263-50AA-4B7B-BE29-A130ED3CFEA5}" type="datetime1">
              <a:rPr lang="en-IN" smtClean="0">
                <a:solidFill>
                  <a:srgbClr val="000000">
                    <a:alpha val="70000"/>
                  </a:srgbClr>
                </a:solidFill>
              </a:rPr>
              <a:pPr/>
              <a:t>02-08-2021</a:t>
            </a:fld>
            <a:endParaRPr lang="en-IN">
              <a:solidFill>
                <a:srgbClr val="000000">
                  <a:alpha val="70000"/>
                </a:srgbClr>
              </a:solidFill>
            </a:endParaRPr>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r>
              <a:rPr lang="en-US" smtClean="0"/>
              <a:t>LECTURE 1 - INTRODUCTION TO ROBOTICS                                                   SEPTEMBER 2020</a:t>
            </a:r>
            <a:endParaRPr lang="en-IN"/>
          </a:p>
        </p:txBody>
      </p:sp>
      <p:sp>
        <p:nvSpPr>
          <p:cNvPr id="11" name="Slide Number Placeholder 10"/>
          <p:cNvSpPr>
            <a:spLocks noGrp="1"/>
          </p:cNvSpPr>
          <p:nvPr>
            <p:ph type="sldNum" sz="quarter" idx="12"/>
          </p:nvPr>
        </p:nvSpPr>
        <p:spPr/>
        <p:txBody>
          <a:bodyPr/>
          <a:lstStyle/>
          <a:p>
            <a:fld id="{AC383DC2-5599-43D7-9E00-1EF46298FDA3}" type="slidenum">
              <a:rPr lang="en-IN" smtClean="0"/>
              <a:pPr/>
              <a:t>‹#›</a:t>
            </a:fld>
            <a:endParaRPr lang="en-IN"/>
          </a:p>
        </p:txBody>
      </p:sp>
    </p:spTree>
    <p:extLst>
      <p:ext uri="{BB962C8B-B14F-4D97-AF65-F5344CB8AC3E}">
        <p14:creationId xmlns:p14="http://schemas.microsoft.com/office/powerpoint/2010/main" val="299564563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592F8432-FBD9-41B5-AA64-D2FFFD87123C}" type="datetime1">
              <a:rPr lang="en-IN" smtClean="0"/>
              <a:pPr/>
              <a:t>02-08-2021</a:t>
            </a:fld>
            <a:endParaRPr lang="en-IN"/>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r>
              <a:rPr lang="en-US" smtClean="0"/>
              <a:t>LECTURE 1 - INTRODUCTION TO ROBOTICS                                                   SEPTEMBER 2020</a:t>
            </a:r>
            <a:endParaRPr lang="en-IN"/>
          </a:p>
        </p:txBody>
      </p:sp>
      <p:sp>
        <p:nvSpPr>
          <p:cNvPr id="10" name="Slide Number Placeholder 9"/>
          <p:cNvSpPr>
            <a:spLocks noGrp="1"/>
          </p:cNvSpPr>
          <p:nvPr>
            <p:ph type="sldNum" sz="quarter" idx="12"/>
          </p:nvPr>
        </p:nvSpPr>
        <p:spPr/>
        <p:txBody>
          <a:bodyPr/>
          <a:lstStyle/>
          <a:p>
            <a:fld id="{AC383DC2-5599-43D7-9E00-1EF46298FDA3}" type="slidenum">
              <a:rPr lang="en-IN" smtClean="0"/>
              <a:pPr/>
              <a:t>‹#›</a:t>
            </a:fld>
            <a:endParaRPr lang="en-IN"/>
          </a:p>
        </p:txBody>
      </p:sp>
    </p:spTree>
    <p:extLst>
      <p:ext uri="{BB962C8B-B14F-4D97-AF65-F5344CB8AC3E}">
        <p14:creationId xmlns:p14="http://schemas.microsoft.com/office/powerpoint/2010/main" val="355662442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7025A9F-A448-47F7-8006-BE02E8BDD56E}" type="datetime1">
              <a:rPr lang="en-IN" smtClean="0">
                <a:solidFill>
                  <a:srgbClr val="000000">
                    <a:alpha val="70000"/>
                  </a:srgbClr>
                </a:solidFill>
              </a:rPr>
              <a:pPr/>
              <a:t>02-08-2021</a:t>
            </a:fld>
            <a:endParaRPr lang="en-IN">
              <a:solidFill>
                <a:srgbClr val="000000">
                  <a:alpha val="70000"/>
                </a:srgbClr>
              </a:solidFill>
            </a:endParaRPr>
          </a:p>
        </p:txBody>
      </p:sp>
      <p:sp>
        <p:nvSpPr>
          <p:cNvPr id="5" name="Footer Placeholder 4"/>
          <p:cNvSpPr>
            <a:spLocks noGrp="1"/>
          </p:cNvSpPr>
          <p:nvPr>
            <p:ph type="ftr" sz="quarter" idx="11"/>
          </p:nvPr>
        </p:nvSpPr>
        <p:spPr/>
        <p:txBody>
          <a:bodyPr/>
          <a:lstStyle/>
          <a:p>
            <a:r>
              <a:rPr lang="en-US" smtClean="0">
                <a:solidFill>
                  <a:srgbClr val="000000">
                    <a:alpha val="70000"/>
                  </a:srgbClr>
                </a:solidFill>
              </a:rPr>
              <a:t>LECTURE 1 - INTRODUCTION TO ROBOTICS                                                   SEPTEMBER 2020</a:t>
            </a:r>
            <a:endParaRPr lang="en-IN">
              <a:solidFill>
                <a:srgbClr val="000000">
                  <a:alpha val="70000"/>
                </a:srgbClr>
              </a:solidFill>
            </a:endParaRPr>
          </a:p>
        </p:txBody>
      </p:sp>
      <p:sp>
        <p:nvSpPr>
          <p:cNvPr id="6" name="Slide Number Placeholder 5"/>
          <p:cNvSpPr>
            <a:spLocks noGrp="1"/>
          </p:cNvSpPr>
          <p:nvPr>
            <p:ph type="sldNum" sz="quarter" idx="12"/>
          </p:nvPr>
        </p:nvSpPr>
        <p:spPr/>
        <p:txBody>
          <a:bodyPr/>
          <a:lstStyle/>
          <a:p>
            <a:fld id="{AC383DC2-5599-43D7-9E00-1EF46298FDA3}" type="slidenum">
              <a:rPr lang="en-IN" smtClean="0"/>
              <a:pPr/>
              <a:t>‹#›</a:t>
            </a:fld>
            <a:endParaRPr lang="en-IN"/>
          </a:p>
        </p:txBody>
      </p:sp>
    </p:spTree>
    <p:extLst>
      <p:ext uri="{BB962C8B-B14F-4D97-AF65-F5344CB8AC3E}">
        <p14:creationId xmlns:p14="http://schemas.microsoft.com/office/powerpoint/2010/main" val="24195832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7F44FF4-8FA3-4BC1-96BE-576F0ED20AAD}" type="datetime1">
              <a:rPr lang="en-IN" smtClean="0">
                <a:solidFill>
                  <a:srgbClr val="000000">
                    <a:alpha val="70000"/>
                  </a:srgbClr>
                </a:solidFill>
              </a:rPr>
              <a:pPr/>
              <a:t>02-08-2021</a:t>
            </a:fld>
            <a:endParaRPr lang="en-IN">
              <a:solidFill>
                <a:srgbClr val="000000">
                  <a:alpha val="70000"/>
                </a:srgbClr>
              </a:solidFill>
            </a:endParaRPr>
          </a:p>
        </p:txBody>
      </p:sp>
      <p:sp>
        <p:nvSpPr>
          <p:cNvPr id="5" name="Footer Placeholder 4"/>
          <p:cNvSpPr>
            <a:spLocks noGrp="1"/>
          </p:cNvSpPr>
          <p:nvPr>
            <p:ph type="ftr" sz="quarter" idx="11"/>
          </p:nvPr>
        </p:nvSpPr>
        <p:spPr/>
        <p:txBody>
          <a:bodyPr/>
          <a:lstStyle/>
          <a:p>
            <a:r>
              <a:rPr lang="en-US" smtClean="0">
                <a:solidFill>
                  <a:srgbClr val="000000">
                    <a:alpha val="70000"/>
                  </a:srgbClr>
                </a:solidFill>
              </a:rPr>
              <a:t>LECTURE 1 - INTRODUCTION TO ROBOTICS                                                   SEPTEMBER 2020</a:t>
            </a:r>
            <a:endParaRPr lang="en-IN">
              <a:solidFill>
                <a:srgbClr val="000000">
                  <a:alpha val="70000"/>
                </a:srgbClr>
              </a:solidFill>
            </a:endParaRPr>
          </a:p>
        </p:txBody>
      </p:sp>
      <p:sp>
        <p:nvSpPr>
          <p:cNvPr id="6" name="Slide Number Placeholder 5"/>
          <p:cNvSpPr>
            <a:spLocks noGrp="1"/>
          </p:cNvSpPr>
          <p:nvPr>
            <p:ph type="sldNum" sz="quarter" idx="12"/>
          </p:nvPr>
        </p:nvSpPr>
        <p:spPr/>
        <p:txBody>
          <a:bodyPr/>
          <a:lstStyle/>
          <a:p>
            <a:fld id="{AC383DC2-5599-43D7-9E00-1EF46298FDA3}" type="slidenum">
              <a:rPr lang="en-IN" smtClean="0"/>
              <a:pPr/>
              <a:t>‹#›</a:t>
            </a:fld>
            <a:endParaRPr lang="en-IN"/>
          </a:p>
        </p:txBody>
      </p:sp>
    </p:spTree>
    <p:extLst>
      <p:ext uri="{BB962C8B-B14F-4D97-AF65-F5344CB8AC3E}">
        <p14:creationId xmlns:p14="http://schemas.microsoft.com/office/powerpoint/2010/main" val="1649452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30-07-2021</a:t>
            </a:r>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C383DC2-5599-43D7-9E00-1EF46298FDA3}" type="slidenum">
              <a:rPr lang="en-IN" smtClean="0"/>
              <a:t>‹#›</a:t>
            </a:fld>
            <a:endParaRPr lang="en-IN"/>
          </a:p>
        </p:txBody>
      </p:sp>
    </p:spTree>
    <p:extLst>
      <p:ext uri="{BB962C8B-B14F-4D97-AF65-F5344CB8AC3E}">
        <p14:creationId xmlns:p14="http://schemas.microsoft.com/office/powerpoint/2010/main" val="1602649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30-07-2021</a:t>
            </a:r>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C383DC2-5599-43D7-9E00-1EF46298FDA3}" type="slidenum">
              <a:rPr lang="en-IN" smtClean="0"/>
              <a:t>‹#›</a:t>
            </a:fld>
            <a:endParaRPr lang="en-IN"/>
          </a:p>
        </p:txBody>
      </p:sp>
    </p:spTree>
    <p:extLst>
      <p:ext uri="{BB962C8B-B14F-4D97-AF65-F5344CB8AC3E}">
        <p14:creationId xmlns:p14="http://schemas.microsoft.com/office/powerpoint/2010/main" val="4114741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r>
              <a:rPr lang="en-US"/>
              <a:t>30-07-2021</a:t>
            </a:r>
            <a:endParaRPr lang="en-IN"/>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1" name="Slide Number Placeholder 10"/>
          <p:cNvSpPr>
            <a:spLocks noGrp="1"/>
          </p:cNvSpPr>
          <p:nvPr>
            <p:ph type="sldNum" sz="quarter" idx="12"/>
          </p:nvPr>
        </p:nvSpPr>
        <p:spPr/>
        <p:txBody>
          <a:bodyPr/>
          <a:lstStyle/>
          <a:p>
            <a:fld id="{AC383DC2-5599-43D7-9E00-1EF46298FDA3}" type="slidenum">
              <a:rPr lang="en-IN" smtClean="0"/>
              <a:t>‹#›</a:t>
            </a:fld>
            <a:endParaRPr lang="en-IN"/>
          </a:p>
        </p:txBody>
      </p:sp>
    </p:spTree>
    <p:extLst>
      <p:ext uri="{BB962C8B-B14F-4D97-AF65-F5344CB8AC3E}">
        <p14:creationId xmlns:p14="http://schemas.microsoft.com/office/powerpoint/2010/main" val="338500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r>
              <a:rPr lang="en-US"/>
              <a:t>30-07-2021</a:t>
            </a:r>
            <a:endParaRPr lang="en-IN"/>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0" name="Slide Number Placeholder 9"/>
          <p:cNvSpPr>
            <a:spLocks noGrp="1"/>
          </p:cNvSpPr>
          <p:nvPr>
            <p:ph type="sldNum" sz="quarter" idx="12"/>
          </p:nvPr>
        </p:nvSpPr>
        <p:spPr/>
        <p:txBody>
          <a:bodyPr/>
          <a:lstStyle/>
          <a:p>
            <a:fld id="{AC383DC2-5599-43D7-9E00-1EF46298FDA3}" type="slidenum">
              <a:rPr lang="en-IN" smtClean="0"/>
              <a:t>‹#›</a:t>
            </a:fld>
            <a:endParaRPr lang="en-IN"/>
          </a:p>
        </p:txBody>
      </p:sp>
    </p:spTree>
    <p:extLst>
      <p:ext uri="{BB962C8B-B14F-4D97-AF65-F5344CB8AC3E}">
        <p14:creationId xmlns:p14="http://schemas.microsoft.com/office/powerpoint/2010/main" val="3768514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r>
              <a:rPr lang="en-US"/>
              <a:t>30-07-2021</a:t>
            </a:r>
            <a:endParaRPr lang="en-IN"/>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IN"/>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AC383DC2-5599-43D7-9E00-1EF46298FDA3}" type="slidenum">
              <a:rPr lang="en-IN" smtClean="0"/>
              <a:t>‹#›</a:t>
            </a:fld>
            <a:endParaRPr lang="en-IN"/>
          </a:p>
        </p:txBody>
      </p:sp>
    </p:spTree>
    <p:extLst>
      <p:ext uri="{BB962C8B-B14F-4D97-AF65-F5344CB8AC3E}">
        <p14:creationId xmlns:p14="http://schemas.microsoft.com/office/powerpoint/2010/main" val="1744134004"/>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Lst>
  <p:hf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EAC89E-0FEA-43F6-8FBC-F19DB4E765E0}" type="datetimeFigureOut">
              <a:rPr lang="en-IN" smtClean="0"/>
              <a:t>02-08-2021</a:t>
            </a:fld>
            <a:endParaRPr lang="en-IN"/>
          </a:p>
        </p:txBody>
      </p:sp>
      <p:sp>
        <p:nvSpPr>
          <p:cNvPr id="5" name="Footer Placeholder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FA11D5-D2DB-4E0C-9AAE-8E5B3AF71B86}" type="slidenum">
              <a:rPr lang="en-IN" smtClean="0"/>
              <a:t>‹#›</a:t>
            </a:fld>
            <a:endParaRPr lang="en-IN"/>
          </a:p>
        </p:txBody>
      </p:sp>
    </p:spTree>
    <p:extLst>
      <p:ext uri="{BB962C8B-B14F-4D97-AF65-F5344CB8AC3E}">
        <p14:creationId xmlns:p14="http://schemas.microsoft.com/office/powerpoint/2010/main" val="2183868481"/>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r>
              <a:rPr lang="en-US">
                <a:solidFill>
                  <a:srgbClr val="000000">
                    <a:alpha val="70000"/>
                  </a:srgbClr>
                </a:solidFill>
              </a:rPr>
              <a:t>30-07-2021</a:t>
            </a:r>
            <a:endParaRPr lang="en-IN">
              <a:solidFill>
                <a:srgbClr val="000000">
                  <a:alpha val="70000"/>
                </a:srgbClr>
              </a:solidFill>
            </a:endParaRPr>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IN">
              <a:solidFill>
                <a:srgbClr val="000000">
                  <a:alpha val="70000"/>
                </a:srgbClr>
              </a:solidFill>
            </a:endParaRPr>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AC383DC2-5599-43D7-9E00-1EF46298FDA3}" type="slidenum">
              <a:rPr lang="en-IN" smtClean="0"/>
              <a:pPr/>
              <a:t>‹#›</a:t>
            </a:fld>
            <a:endParaRPr lang="en-IN"/>
          </a:p>
        </p:txBody>
      </p:sp>
    </p:spTree>
    <p:extLst>
      <p:ext uri="{BB962C8B-B14F-4D97-AF65-F5344CB8AC3E}">
        <p14:creationId xmlns:p14="http://schemas.microsoft.com/office/powerpoint/2010/main" val="1946217692"/>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Lst>
  <p:hf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B15469E2-9AE6-4197-996B-66FA9ABD615E}" type="datetime1">
              <a:rPr lang="en-IN" smtClean="0">
                <a:solidFill>
                  <a:srgbClr val="000000">
                    <a:alpha val="70000"/>
                  </a:srgbClr>
                </a:solidFill>
              </a:rPr>
              <a:pPr/>
              <a:t>02-08-2021</a:t>
            </a:fld>
            <a:endParaRPr lang="en-IN">
              <a:solidFill>
                <a:srgbClr val="000000">
                  <a:alpha val="70000"/>
                </a:srgbClr>
              </a:solidFill>
            </a:endParaRPr>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r>
              <a:rPr lang="en-US" smtClean="0">
                <a:solidFill>
                  <a:srgbClr val="000000">
                    <a:alpha val="70000"/>
                  </a:srgbClr>
                </a:solidFill>
              </a:rPr>
              <a:t>LECTURE 1 - INTRODUCTION TO ROBOTICS                                                   SEPTEMBER 2020</a:t>
            </a:r>
            <a:endParaRPr lang="en-IN">
              <a:solidFill>
                <a:srgbClr val="000000">
                  <a:alpha val="70000"/>
                </a:srgbClr>
              </a:solidFill>
            </a:endParaRPr>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AC383DC2-5599-43D7-9E00-1EF46298FDA3}" type="slidenum">
              <a:rPr lang="en-IN" smtClean="0"/>
              <a:pPr/>
              <a:t>‹#›</a:t>
            </a:fld>
            <a:endParaRPr lang="en-IN"/>
          </a:p>
        </p:txBody>
      </p:sp>
    </p:spTree>
    <p:extLst>
      <p:ext uri="{BB962C8B-B14F-4D97-AF65-F5344CB8AC3E}">
        <p14:creationId xmlns:p14="http://schemas.microsoft.com/office/powerpoint/2010/main" val="2893575417"/>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Lst>
  <p:hf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B15469E2-9AE6-4197-996B-66FA9ABD615E}" type="datetime1">
              <a:rPr lang="en-IN" smtClean="0">
                <a:solidFill>
                  <a:srgbClr val="000000">
                    <a:alpha val="70000"/>
                  </a:srgbClr>
                </a:solidFill>
              </a:rPr>
              <a:pPr/>
              <a:t>02-08-2021</a:t>
            </a:fld>
            <a:endParaRPr lang="en-IN">
              <a:solidFill>
                <a:srgbClr val="000000">
                  <a:alpha val="70000"/>
                </a:srgbClr>
              </a:solidFill>
            </a:endParaRPr>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r>
              <a:rPr lang="en-US" smtClean="0">
                <a:solidFill>
                  <a:srgbClr val="000000">
                    <a:alpha val="70000"/>
                  </a:srgbClr>
                </a:solidFill>
              </a:rPr>
              <a:t>LECTURE 1 - INTRODUCTION TO ROBOTICS                                                   SEPTEMBER 2020</a:t>
            </a:r>
            <a:endParaRPr lang="en-IN">
              <a:solidFill>
                <a:srgbClr val="000000">
                  <a:alpha val="70000"/>
                </a:srgbClr>
              </a:solidFill>
            </a:endParaRPr>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AC383DC2-5599-43D7-9E00-1EF46298FDA3}" type="slidenum">
              <a:rPr lang="en-IN" smtClean="0"/>
              <a:pPr/>
              <a:t>‹#›</a:t>
            </a:fld>
            <a:endParaRPr lang="en-IN"/>
          </a:p>
        </p:txBody>
      </p:sp>
    </p:spTree>
    <p:extLst>
      <p:ext uri="{BB962C8B-B14F-4D97-AF65-F5344CB8AC3E}">
        <p14:creationId xmlns:p14="http://schemas.microsoft.com/office/powerpoint/2010/main" val="2348405080"/>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Lst>
  <p:hf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hyperlink" Target="mailto:bsandeepr@iitg.ac.in" TargetMode="External"/><Relationship Id="rId1" Type="http://schemas.openxmlformats.org/officeDocument/2006/relationships/slideLayout" Target="../slideLayouts/slideLayout23.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12.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microsoft.com/office/2007/relationships/media" Target="../media/media4.mp4"/><Relationship Id="rId7" Type="http://schemas.openxmlformats.org/officeDocument/2006/relationships/image" Target="../media/image13.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2.png"/><Relationship Id="rId5" Type="http://schemas.openxmlformats.org/officeDocument/2006/relationships/slideLayout" Target="../slideLayouts/slideLayout24.xml"/><Relationship Id="rId4" Type="http://schemas.openxmlformats.org/officeDocument/2006/relationships/video" Target="../media/media4.mp4"/></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microsoft.com/office/2007/relationships/media" Target="../media/media6.mp4"/><Relationship Id="rId7" Type="http://schemas.openxmlformats.org/officeDocument/2006/relationships/image" Target="../media/image15.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14.png"/><Relationship Id="rId5" Type="http://schemas.openxmlformats.org/officeDocument/2006/relationships/slideLayout" Target="../slideLayouts/slideLayout24.xml"/><Relationship Id="rId4" Type="http://schemas.openxmlformats.org/officeDocument/2006/relationships/video" Target="../media/media6.mp4"/></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8" Type="http://schemas.openxmlformats.org/officeDocument/2006/relationships/video" Target="../media/media10.mp4"/><Relationship Id="rId13" Type="http://schemas.openxmlformats.org/officeDocument/2006/relationships/image" Target="../media/image19.png"/><Relationship Id="rId3" Type="http://schemas.microsoft.com/office/2007/relationships/media" Target="../media/media8.mp4"/><Relationship Id="rId7" Type="http://schemas.microsoft.com/office/2007/relationships/media" Target="../media/media10.mp4"/><Relationship Id="rId12" Type="http://schemas.openxmlformats.org/officeDocument/2006/relationships/image" Target="../media/image18.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video" Target="../media/media9.mp4"/><Relationship Id="rId11" Type="http://schemas.openxmlformats.org/officeDocument/2006/relationships/image" Target="../media/image17.png"/><Relationship Id="rId5" Type="http://schemas.microsoft.com/office/2007/relationships/media" Target="../media/media9.mp4"/><Relationship Id="rId10" Type="http://schemas.openxmlformats.org/officeDocument/2006/relationships/image" Target="../media/image16.png"/><Relationship Id="rId4" Type="http://schemas.openxmlformats.org/officeDocument/2006/relationships/video" Target="../media/media8.mp4"/><Relationship Id="rId9"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video" Target="../media/media11.mp4"/><Relationship Id="rId1" Type="http://schemas.microsoft.com/office/2007/relationships/media" Target="../media/media11.mp4"/><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2.png"/><Relationship Id="rId7"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2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4.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32.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31.png"/><Relationship Id="rId2" Type="http://schemas.openxmlformats.org/officeDocument/2006/relationships/image" Target="../media/image34.png"/><Relationship Id="rId1" Type="http://schemas.openxmlformats.org/officeDocument/2006/relationships/slideLayout" Target="../slideLayouts/slideLayout24.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25.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image" Target="../media/image44.png"/><Relationship Id="rId1" Type="http://schemas.openxmlformats.org/officeDocument/2006/relationships/slideLayout" Target="../slideLayouts/slideLayout24.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51.png"/><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image" Target="../media/image45.png"/><Relationship Id="rId9" Type="http://schemas.openxmlformats.org/officeDocument/2006/relationships/image" Target="../media/image53.png"/><Relationship Id="rId14" Type="http://schemas.openxmlformats.org/officeDocument/2006/relationships/image" Target="../media/image58.png"/></Relationships>
</file>

<file path=ppt/slides/_rels/slide26.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18" Type="http://schemas.openxmlformats.org/officeDocument/2006/relationships/image" Target="../media/image76.png"/><Relationship Id="rId26" Type="http://schemas.openxmlformats.org/officeDocument/2006/relationships/image" Target="../media/image61.png"/><Relationship Id="rId3" Type="http://schemas.openxmlformats.org/officeDocument/2006/relationships/image" Target="../media/image49.png"/><Relationship Id="rId21" Type="http://schemas.openxmlformats.org/officeDocument/2006/relationships/image" Target="../media/image79.png"/><Relationship Id="rId7" Type="http://schemas.openxmlformats.org/officeDocument/2006/relationships/image" Target="../media/image65.png"/><Relationship Id="rId12" Type="http://schemas.openxmlformats.org/officeDocument/2006/relationships/image" Target="../media/image70.png"/><Relationship Id="rId17" Type="http://schemas.openxmlformats.org/officeDocument/2006/relationships/image" Target="../media/image75.png"/><Relationship Id="rId25" Type="http://schemas.openxmlformats.org/officeDocument/2006/relationships/image" Target="../media/image60.png"/><Relationship Id="rId2" Type="http://schemas.openxmlformats.org/officeDocument/2006/relationships/image" Target="../media/image46.png"/><Relationship Id="rId16" Type="http://schemas.openxmlformats.org/officeDocument/2006/relationships/image" Target="../media/image74.png"/><Relationship Id="rId20" Type="http://schemas.openxmlformats.org/officeDocument/2006/relationships/image" Target="../media/image78.png"/><Relationship Id="rId1" Type="http://schemas.openxmlformats.org/officeDocument/2006/relationships/slideLayout" Target="../slideLayouts/slideLayout24.xml"/><Relationship Id="rId6" Type="http://schemas.openxmlformats.org/officeDocument/2006/relationships/image" Target="../media/image64.png"/><Relationship Id="rId11" Type="http://schemas.openxmlformats.org/officeDocument/2006/relationships/image" Target="../media/image69.png"/><Relationship Id="rId24" Type="http://schemas.openxmlformats.org/officeDocument/2006/relationships/image" Target="../media/image82.png"/><Relationship Id="rId5" Type="http://schemas.openxmlformats.org/officeDocument/2006/relationships/image" Target="../media/image63.png"/><Relationship Id="rId15" Type="http://schemas.openxmlformats.org/officeDocument/2006/relationships/image" Target="../media/image73.png"/><Relationship Id="rId23" Type="http://schemas.openxmlformats.org/officeDocument/2006/relationships/image" Target="../media/image81.png"/><Relationship Id="rId10" Type="http://schemas.openxmlformats.org/officeDocument/2006/relationships/image" Target="../media/image68.png"/><Relationship Id="rId19" Type="http://schemas.openxmlformats.org/officeDocument/2006/relationships/image" Target="../media/image77.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 Id="rId22" Type="http://schemas.openxmlformats.org/officeDocument/2006/relationships/image" Target="../media/image80.png"/><Relationship Id="rId27" Type="http://schemas.openxmlformats.org/officeDocument/2006/relationships/image" Target="../media/image83.png"/></Relationships>
</file>

<file path=ppt/slides/_rels/slide27.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84.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2" Type="http://schemas.openxmlformats.org/officeDocument/2006/relationships/image" Target="../media/image48.png"/><Relationship Id="rId1" Type="http://schemas.openxmlformats.org/officeDocument/2006/relationships/slideLayout" Target="../slideLayouts/slideLayout24.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86.png"/></Relationships>
</file>

<file path=ppt/slides/_rels/slide2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85.png"/><Relationship Id="rId1" Type="http://schemas.openxmlformats.org/officeDocument/2006/relationships/slideLayout" Target="../slideLayouts/slideLayout24.xml"/><Relationship Id="rId4" Type="http://schemas.openxmlformats.org/officeDocument/2006/relationships/image" Target="../media/image9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74257" y="112461"/>
            <a:ext cx="4987338" cy="2680287"/>
          </a:xfrm>
        </p:spPr>
        <p:txBody>
          <a:bodyPr>
            <a:noAutofit/>
          </a:bodyPr>
          <a:lstStyle/>
          <a:p>
            <a:pPr algn="ctr"/>
            <a:r>
              <a:rPr lang="en-IN" sz="4000" b="1" dirty="0">
                <a:solidFill>
                  <a:srgbClr val="FF0000"/>
                </a:solidFill>
              </a:rPr>
              <a:t>MINOR – </a:t>
            </a:r>
            <a:br>
              <a:rPr lang="en-IN" sz="4000" b="1" dirty="0">
                <a:solidFill>
                  <a:srgbClr val="FF0000"/>
                </a:solidFill>
              </a:rPr>
            </a:br>
            <a:r>
              <a:rPr lang="en-IN" sz="4000" b="1" dirty="0">
                <a:solidFill>
                  <a:srgbClr val="FF0000"/>
                </a:solidFill>
              </a:rPr>
              <a:t>ROBOTICS AND ARTIFICIAL INTELLIGENCE</a:t>
            </a:r>
          </a:p>
        </p:txBody>
      </p:sp>
      <p:sp>
        <p:nvSpPr>
          <p:cNvPr id="3" name="Subtitle 2"/>
          <p:cNvSpPr>
            <a:spLocks noGrp="1"/>
          </p:cNvSpPr>
          <p:nvPr>
            <p:ph type="subTitle" idx="1"/>
          </p:nvPr>
        </p:nvSpPr>
        <p:spPr>
          <a:xfrm>
            <a:off x="371060" y="4664306"/>
            <a:ext cx="8006395" cy="1020182"/>
          </a:xfrm>
        </p:spPr>
        <p:txBody>
          <a:bodyPr>
            <a:normAutofit fontScale="92500"/>
          </a:bodyPr>
          <a:lstStyle/>
          <a:p>
            <a:r>
              <a:rPr lang="en-IN" sz="2400" b="1" u="sng" dirty="0">
                <a:solidFill>
                  <a:schemeClr val="bg1"/>
                </a:solidFill>
              </a:rPr>
              <a:t>COURSE – INTRODUCTION TO ROBOTICS (ME 201M)</a:t>
            </a:r>
          </a:p>
          <a:p>
            <a:r>
              <a:rPr lang="en-IN" sz="2400" b="1" u="sng" dirty="0">
                <a:solidFill>
                  <a:schemeClr val="bg1"/>
                </a:solidFill>
              </a:rPr>
              <a:t>MODULE 1</a:t>
            </a:r>
            <a:endParaRPr lang="en-IN" sz="2400" b="1" dirty="0">
              <a:solidFill>
                <a:srgbClr val="FF0000"/>
              </a:solidFill>
            </a:endParaRPr>
          </a:p>
        </p:txBody>
      </p:sp>
      <p:sp>
        <p:nvSpPr>
          <p:cNvPr id="4" name="Subtitle 2"/>
          <p:cNvSpPr txBox="1">
            <a:spLocks/>
          </p:cNvSpPr>
          <p:nvPr/>
        </p:nvSpPr>
        <p:spPr>
          <a:xfrm>
            <a:off x="9647" y="5659103"/>
            <a:ext cx="9144000" cy="1192912"/>
          </a:xfrm>
          <a:prstGeom prst="rect">
            <a:avLst/>
          </a:prstGeom>
          <a:solidFill>
            <a:srgbClr val="92D050"/>
          </a:solid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defRPr/>
            </a:pPr>
            <a:r>
              <a:rPr lang="en-IN" sz="2000" b="1" dirty="0" err="1">
                <a:solidFill>
                  <a:srgbClr val="002060"/>
                </a:solidFill>
              </a:rPr>
              <a:t>Dr.</a:t>
            </a:r>
            <a:r>
              <a:rPr lang="en-IN" sz="2000" b="1" dirty="0">
                <a:solidFill>
                  <a:srgbClr val="002060"/>
                </a:solidFill>
              </a:rPr>
              <a:t> B. Sandeep Reddy</a:t>
            </a:r>
          </a:p>
          <a:p>
            <a:pPr>
              <a:defRPr/>
            </a:pPr>
            <a:r>
              <a:rPr lang="en-IN" sz="2000" b="1" dirty="0">
                <a:solidFill>
                  <a:srgbClr val="002060"/>
                </a:solidFill>
              </a:rPr>
              <a:t>Assistant Professor, Mechanical Engineering, IIT Guwahati.</a:t>
            </a:r>
          </a:p>
          <a:p>
            <a:pPr>
              <a:defRPr/>
            </a:pPr>
            <a:r>
              <a:rPr lang="en-IN" sz="2000" b="1" dirty="0">
                <a:solidFill>
                  <a:srgbClr val="002060"/>
                </a:solidFill>
              </a:rPr>
              <a:t>Email: </a:t>
            </a:r>
            <a:r>
              <a:rPr lang="en-IN" sz="2000" b="1" dirty="0">
                <a:solidFill>
                  <a:srgbClr val="002060"/>
                </a:solidFill>
                <a:hlinkClick r:id="rId2"/>
              </a:rPr>
              <a:t>bsandeepr@iitg.ac.in</a:t>
            </a:r>
            <a:r>
              <a:rPr lang="en-IN" sz="2000" b="1" dirty="0">
                <a:solidFill>
                  <a:srgbClr val="002060"/>
                </a:solidFill>
              </a:rPr>
              <a:t> </a:t>
            </a:r>
          </a:p>
        </p:txBody>
      </p:sp>
      <p:cxnSp>
        <p:nvCxnSpPr>
          <p:cNvPr id="8" name="Straight Connector 7"/>
          <p:cNvCxnSpPr/>
          <p:nvPr/>
        </p:nvCxnSpPr>
        <p:spPr>
          <a:xfrm>
            <a:off x="2637" y="4624551"/>
            <a:ext cx="9144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2635" y="5665088"/>
            <a:ext cx="9144000" cy="0"/>
          </a:xfrm>
          <a:prstGeom prst="line">
            <a:avLst/>
          </a:prstGeom>
          <a:ln w="19050"/>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stretch>
            <a:fillRect/>
          </a:stretch>
        </p:blipFill>
        <p:spPr>
          <a:xfrm>
            <a:off x="11203574" y="0"/>
            <a:ext cx="978779" cy="9797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30167" y="2910333"/>
            <a:ext cx="3152186" cy="3947667"/>
          </a:xfrm>
          <a:prstGeom prst="rect">
            <a:avLst/>
          </a:prstGeom>
        </p:spPr>
      </p:pic>
      <p:pic>
        <p:nvPicPr>
          <p:cNvPr id="10" name="Picture 9">
            <a:extLst>
              <a:ext uri="{FF2B5EF4-FFF2-40B4-BE49-F238E27FC236}">
                <a16:creationId xmlns="" xmlns:a16="http://schemas.microsoft.com/office/drawing/2014/main" id="{A1B12986-3778-429E-BCA7-88BB289579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597" y="77603"/>
            <a:ext cx="4014585" cy="4311692"/>
          </a:xfrm>
          <a:prstGeom prst="rect">
            <a:avLst/>
          </a:prstGeom>
        </p:spPr>
      </p:pic>
    </p:spTree>
    <p:extLst>
      <p:ext uri="{BB962C8B-B14F-4D97-AF65-F5344CB8AC3E}">
        <p14:creationId xmlns:p14="http://schemas.microsoft.com/office/powerpoint/2010/main" val="7141807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BEE8C0C1-2BC3-4CA2-83F9-284A9EF96291}"/>
              </a:ext>
            </a:extLst>
          </p:cNvPr>
          <p:cNvSpPr>
            <a:spLocks noGrp="1"/>
          </p:cNvSpPr>
          <p:nvPr>
            <p:ph type="sldNum" sz="quarter" idx="12"/>
          </p:nvPr>
        </p:nvSpPr>
        <p:spPr/>
        <p:txBody>
          <a:bodyPr/>
          <a:lstStyle/>
          <a:p>
            <a:fld id="{AC383DC2-5599-43D7-9E00-1EF46298FDA3}" type="slidenum">
              <a:rPr lang="en-IN" smtClean="0"/>
              <a:pPr/>
              <a:t>10</a:t>
            </a:fld>
            <a:endParaRPr lang="en-IN"/>
          </a:p>
        </p:txBody>
      </p:sp>
      <p:sp>
        <p:nvSpPr>
          <p:cNvPr id="5" name="TextBox 4">
            <a:extLst>
              <a:ext uri="{FF2B5EF4-FFF2-40B4-BE49-F238E27FC236}">
                <a16:creationId xmlns="" xmlns:a16="http://schemas.microsoft.com/office/drawing/2014/main" id="{C0BE75A5-4E36-44FC-AF09-4833D6390E8A}"/>
              </a:ext>
            </a:extLst>
          </p:cNvPr>
          <p:cNvSpPr txBox="1"/>
          <p:nvPr/>
        </p:nvSpPr>
        <p:spPr>
          <a:xfrm>
            <a:off x="243225" y="4292774"/>
            <a:ext cx="11490741" cy="1200329"/>
          </a:xfrm>
          <a:prstGeom prst="rect">
            <a:avLst/>
          </a:prstGeom>
          <a:noFill/>
        </p:spPr>
        <p:txBody>
          <a:bodyPr wrap="square" rtlCol="0">
            <a:spAutoFit/>
          </a:bodyPr>
          <a:lstStyle/>
          <a:p>
            <a:pPr>
              <a:defRPr/>
            </a:pPr>
            <a:r>
              <a:rPr lang="en-US" sz="2400" dirty="0">
                <a:solidFill>
                  <a:prstClr val="black"/>
                </a:solidFill>
                <a:latin typeface="Rockwell" panose="02060603020205020403"/>
              </a:rPr>
              <a:t>Can be contrasted with a “</a:t>
            </a:r>
            <a:r>
              <a:rPr lang="en-US" sz="2400" b="1" u="sng" dirty="0">
                <a:solidFill>
                  <a:prstClr val="black"/>
                </a:solidFill>
                <a:latin typeface="Rockwell" panose="02060603020205020403"/>
              </a:rPr>
              <a:t>structure</a:t>
            </a:r>
            <a:r>
              <a:rPr lang="en-US" sz="2400" dirty="0">
                <a:solidFill>
                  <a:prstClr val="black"/>
                </a:solidFill>
                <a:latin typeface="Rockwell" panose="02060603020205020403"/>
              </a:rPr>
              <a:t>” - structure is also a combination of resistant (rigid) bodies connected by joints, but the purpose of a structure (such as a truss) is not to do work or to transform motion, but to be rigid.</a:t>
            </a:r>
            <a:endParaRPr lang="en-IN" sz="2400" dirty="0">
              <a:solidFill>
                <a:prstClr val="black"/>
              </a:solidFill>
              <a:latin typeface="Rockwell" panose="02060603020205020403"/>
            </a:endParaRPr>
          </a:p>
        </p:txBody>
      </p:sp>
      <p:graphicFrame>
        <p:nvGraphicFramePr>
          <p:cNvPr id="6" name="Table 5">
            <a:extLst>
              <a:ext uri="{FF2B5EF4-FFF2-40B4-BE49-F238E27FC236}">
                <a16:creationId xmlns="" xmlns:a16="http://schemas.microsoft.com/office/drawing/2014/main" id="{EB381795-9598-46A9-8987-04E92C88AFEE}"/>
              </a:ext>
            </a:extLst>
          </p:cNvPr>
          <p:cNvGraphicFramePr>
            <a:graphicFrameLocks noGrp="1"/>
          </p:cNvGraphicFramePr>
          <p:nvPr>
            <p:extLst>
              <p:ext uri="{D42A27DB-BD31-4B8C-83A1-F6EECF244321}">
                <p14:modId xmlns:p14="http://schemas.microsoft.com/office/powerpoint/2010/main" val="3364516478"/>
              </p:ext>
            </p:extLst>
          </p:nvPr>
        </p:nvGraphicFramePr>
        <p:xfrm>
          <a:off x="1240216" y="3009288"/>
          <a:ext cx="8127999" cy="1280160"/>
        </p:xfrm>
        <a:graphic>
          <a:graphicData uri="http://schemas.openxmlformats.org/drawingml/2006/table">
            <a:tbl>
              <a:tblPr firstRow="1" bandRow="1">
                <a:tableStyleId>{5C22544A-7EE6-4342-B048-85BDC9FD1C3A}</a:tableStyleId>
              </a:tblPr>
              <a:tblGrid>
                <a:gridCol w="2709333">
                  <a:extLst>
                    <a:ext uri="{9D8B030D-6E8A-4147-A177-3AD203B41FA5}">
                      <a16:colId xmlns="" xmlns:a16="http://schemas.microsoft.com/office/drawing/2014/main" val="3413785515"/>
                    </a:ext>
                  </a:extLst>
                </a:gridCol>
                <a:gridCol w="2709333">
                  <a:extLst>
                    <a:ext uri="{9D8B030D-6E8A-4147-A177-3AD203B41FA5}">
                      <a16:colId xmlns="" xmlns:a16="http://schemas.microsoft.com/office/drawing/2014/main" val="3501794509"/>
                    </a:ext>
                  </a:extLst>
                </a:gridCol>
                <a:gridCol w="2709333">
                  <a:extLst>
                    <a:ext uri="{9D8B030D-6E8A-4147-A177-3AD203B41FA5}">
                      <a16:colId xmlns="" xmlns:a16="http://schemas.microsoft.com/office/drawing/2014/main" val="3676924699"/>
                    </a:ext>
                  </a:extLst>
                </a:gridCol>
              </a:tblGrid>
              <a:tr h="370840">
                <a:tc>
                  <a:txBody>
                    <a:bodyPr/>
                    <a:lstStyle/>
                    <a:p>
                      <a:pPr algn="ctr"/>
                      <a:endParaRPr lang="en-IN" sz="2400" dirty="0"/>
                    </a:p>
                  </a:txBody>
                  <a:tcPr/>
                </a:tc>
                <a:tc>
                  <a:txBody>
                    <a:bodyPr/>
                    <a:lstStyle/>
                    <a:p>
                      <a:pPr algn="ctr"/>
                      <a:r>
                        <a:rPr lang="en-IN" sz="2400" dirty="0"/>
                        <a:t>Machine</a:t>
                      </a:r>
                    </a:p>
                  </a:txBody>
                  <a:tcPr/>
                </a:tc>
                <a:tc>
                  <a:txBody>
                    <a:bodyPr/>
                    <a:lstStyle/>
                    <a:p>
                      <a:pPr algn="ctr"/>
                      <a:r>
                        <a:rPr lang="en-IN" sz="2400" dirty="0"/>
                        <a:t>Mechanism</a:t>
                      </a:r>
                    </a:p>
                  </a:txBody>
                  <a:tcPr/>
                </a:tc>
                <a:extLst>
                  <a:ext uri="{0D108BD9-81ED-4DB2-BD59-A6C34878D82A}">
                    <a16:rowId xmlns="" xmlns:a16="http://schemas.microsoft.com/office/drawing/2014/main" val="65982505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2400" dirty="0"/>
                        <a:t>Predominant Idea</a:t>
                      </a:r>
                    </a:p>
                  </a:txBody>
                  <a:tcPr/>
                </a:tc>
                <a:tc>
                  <a:txBody>
                    <a:bodyPr/>
                    <a:lstStyle/>
                    <a:p>
                      <a:pPr algn="ctr"/>
                      <a:r>
                        <a:rPr lang="en-US" sz="2400" dirty="0"/>
                        <a:t>force, torque, work, and power</a:t>
                      </a:r>
                      <a:endParaRPr lang="en-IN" sz="2400" dirty="0"/>
                    </a:p>
                  </a:txBody>
                  <a:tcPr/>
                </a:tc>
                <a:tc>
                  <a:txBody>
                    <a:bodyPr/>
                    <a:lstStyle/>
                    <a:p>
                      <a:pPr algn="ctr"/>
                      <a:r>
                        <a:rPr lang="en-IN" sz="2400" dirty="0"/>
                        <a:t>achieving a desired motion</a:t>
                      </a:r>
                    </a:p>
                  </a:txBody>
                  <a:tcPr/>
                </a:tc>
                <a:extLst>
                  <a:ext uri="{0D108BD9-81ED-4DB2-BD59-A6C34878D82A}">
                    <a16:rowId xmlns="" xmlns:a16="http://schemas.microsoft.com/office/drawing/2014/main" val="1611662111"/>
                  </a:ext>
                </a:extLst>
              </a:tr>
            </a:tbl>
          </a:graphicData>
        </a:graphic>
      </p:graphicFrame>
      <p:grpSp>
        <p:nvGrpSpPr>
          <p:cNvPr id="7" name="Group 6">
            <a:extLst>
              <a:ext uri="{FF2B5EF4-FFF2-40B4-BE49-F238E27FC236}">
                <a16:creationId xmlns="" xmlns:a16="http://schemas.microsoft.com/office/drawing/2014/main" id="{16624CB9-EA10-4A58-AF36-6A5A6F4FDDA4}"/>
              </a:ext>
            </a:extLst>
          </p:cNvPr>
          <p:cNvGrpSpPr/>
          <p:nvPr/>
        </p:nvGrpSpPr>
        <p:grpSpPr>
          <a:xfrm>
            <a:off x="860325" y="1346928"/>
            <a:ext cx="9067447" cy="830997"/>
            <a:chOff x="329107" y="745766"/>
            <a:chExt cx="9067447" cy="830997"/>
          </a:xfrm>
        </p:grpSpPr>
        <p:sp>
          <p:nvSpPr>
            <p:cNvPr id="8" name="TextBox 7">
              <a:extLst>
                <a:ext uri="{FF2B5EF4-FFF2-40B4-BE49-F238E27FC236}">
                  <a16:creationId xmlns="" xmlns:a16="http://schemas.microsoft.com/office/drawing/2014/main" id="{672A1007-9B06-425F-B6F8-1A5F9E31EF5E}"/>
                </a:ext>
              </a:extLst>
            </p:cNvPr>
            <p:cNvSpPr txBox="1"/>
            <p:nvPr/>
          </p:nvSpPr>
          <p:spPr>
            <a:xfrm>
              <a:off x="329107" y="1115097"/>
              <a:ext cx="2044124" cy="461665"/>
            </a:xfrm>
            <a:prstGeom prst="rect">
              <a:avLst/>
            </a:prstGeom>
            <a:noFill/>
          </p:spPr>
          <p:txBody>
            <a:bodyPr wrap="square" rtlCol="0">
              <a:spAutoFit/>
            </a:bodyPr>
            <a:lstStyle/>
            <a:p>
              <a:pPr>
                <a:defRPr/>
              </a:pPr>
              <a:r>
                <a:rPr lang="en-IN" sz="2400" dirty="0">
                  <a:solidFill>
                    <a:prstClr val="black"/>
                  </a:solidFill>
                  <a:latin typeface="Rockwell" panose="02060603020205020403"/>
                </a:rPr>
                <a:t>MECHANISM</a:t>
              </a:r>
            </a:p>
          </p:txBody>
        </p:sp>
        <p:sp>
          <p:nvSpPr>
            <p:cNvPr id="9" name="TextBox 8">
              <a:extLst>
                <a:ext uri="{FF2B5EF4-FFF2-40B4-BE49-F238E27FC236}">
                  <a16:creationId xmlns="" xmlns:a16="http://schemas.microsoft.com/office/drawing/2014/main" id="{40EB71E2-4725-430B-A89E-122B2D54ABFE}"/>
                </a:ext>
              </a:extLst>
            </p:cNvPr>
            <p:cNvSpPr txBox="1"/>
            <p:nvPr/>
          </p:nvSpPr>
          <p:spPr>
            <a:xfrm>
              <a:off x="3600881" y="745766"/>
              <a:ext cx="5795673" cy="830997"/>
            </a:xfrm>
            <a:prstGeom prst="rect">
              <a:avLst/>
            </a:prstGeom>
            <a:noFill/>
          </p:spPr>
          <p:txBody>
            <a:bodyPr wrap="square" rtlCol="0">
              <a:spAutoFit/>
            </a:bodyPr>
            <a:lstStyle/>
            <a:p>
              <a:pPr>
                <a:defRPr/>
              </a:pPr>
              <a:r>
                <a:rPr lang="en-US" sz="2400" dirty="0">
                  <a:solidFill>
                    <a:prstClr val="black"/>
                  </a:solidFill>
                  <a:latin typeface="Rockwell" panose="02060603020205020403"/>
                </a:rPr>
                <a:t>combination of interconnected rigid bodies capable of relative motion</a:t>
              </a:r>
              <a:endParaRPr lang="en-IN" sz="2400" dirty="0">
                <a:solidFill>
                  <a:prstClr val="black"/>
                </a:solidFill>
                <a:latin typeface="Rockwell" panose="02060603020205020403"/>
              </a:endParaRPr>
            </a:p>
          </p:txBody>
        </p:sp>
        <p:sp>
          <p:nvSpPr>
            <p:cNvPr id="10" name="Right Arrow 17">
              <a:extLst>
                <a:ext uri="{FF2B5EF4-FFF2-40B4-BE49-F238E27FC236}">
                  <a16:creationId xmlns="" xmlns:a16="http://schemas.microsoft.com/office/drawing/2014/main" id="{2CE9C0F3-734A-4D70-894D-2740B0BB6089}"/>
                </a:ext>
              </a:extLst>
            </p:cNvPr>
            <p:cNvSpPr/>
            <p:nvPr/>
          </p:nvSpPr>
          <p:spPr>
            <a:xfrm>
              <a:off x="2746315" y="1188274"/>
              <a:ext cx="527691" cy="3153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IN">
                <a:solidFill>
                  <a:prstClr val="white"/>
                </a:solidFill>
                <a:latin typeface="Rockwell" panose="02060603020205020403"/>
              </a:endParaRPr>
            </a:p>
          </p:txBody>
        </p:sp>
      </p:grpSp>
      <p:sp>
        <p:nvSpPr>
          <p:cNvPr id="11" name="TextBox 10">
            <a:extLst>
              <a:ext uri="{FF2B5EF4-FFF2-40B4-BE49-F238E27FC236}">
                <a16:creationId xmlns="" xmlns:a16="http://schemas.microsoft.com/office/drawing/2014/main" id="{4B6A1F53-5391-4DB8-9D93-2489BB55E67D}"/>
              </a:ext>
            </a:extLst>
          </p:cNvPr>
          <p:cNvSpPr txBox="1"/>
          <p:nvPr/>
        </p:nvSpPr>
        <p:spPr>
          <a:xfrm>
            <a:off x="500419" y="880210"/>
            <a:ext cx="10734261" cy="461665"/>
          </a:xfrm>
          <a:prstGeom prst="rect">
            <a:avLst/>
          </a:prstGeom>
          <a:noFill/>
        </p:spPr>
        <p:txBody>
          <a:bodyPr wrap="square">
            <a:spAutoFit/>
          </a:bodyPr>
          <a:lstStyle/>
          <a:p>
            <a:r>
              <a:rPr lang="en-US" sz="2400" dirty="0">
                <a:solidFill>
                  <a:srgbClr val="000000"/>
                </a:solidFill>
              </a:rPr>
              <a:t>For the study of kinematics, a machine may be referred </a:t>
            </a:r>
            <a:r>
              <a:rPr lang="en-IN" sz="2400" dirty="0">
                <a:solidFill>
                  <a:srgbClr val="000000"/>
                </a:solidFill>
              </a:rPr>
              <a:t>to as a mechanism</a:t>
            </a:r>
          </a:p>
        </p:txBody>
      </p:sp>
      <p:sp>
        <p:nvSpPr>
          <p:cNvPr id="12" name="TextBox 11">
            <a:extLst>
              <a:ext uri="{FF2B5EF4-FFF2-40B4-BE49-F238E27FC236}">
                <a16:creationId xmlns="" xmlns:a16="http://schemas.microsoft.com/office/drawing/2014/main" id="{74FD7ACC-F26E-42ED-A6A3-EBAA5765EB7B}"/>
              </a:ext>
            </a:extLst>
          </p:cNvPr>
          <p:cNvSpPr txBox="1"/>
          <p:nvPr/>
        </p:nvSpPr>
        <p:spPr>
          <a:xfrm>
            <a:off x="90851" y="2122714"/>
            <a:ext cx="11795490" cy="830997"/>
          </a:xfrm>
          <a:prstGeom prst="rect">
            <a:avLst/>
          </a:prstGeom>
          <a:noFill/>
        </p:spPr>
        <p:txBody>
          <a:bodyPr wrap="square">
            <a:spAutoFit/>
          </a:bodyPr>
          <a:lstStyle/>
          <a:p>
            <a:r>
              <a:rPr lang="en-US" sz="2400" dirty="0">
                <a:solidFill>
                  <a:srgbClr val="000000"/>
                </a:solidFill>
              </a:rPr>
              <a:t>During the study of kinematics that is of a mechanism, the idea of motion or relative motion predominates and the idea of force takes a back seat.</a:t>
            </a:r>
            <a:endParaRPr lang="en-IN" sz="2400" dirty="0">
              <a:solidFill>
                <a:srgbClr val="000000"/>
              </a:solidFill>
            </a:endParaRPr>
          </a:p>
        </p:txBody>
      </p:sp>
      <p:sp>
        <p:nvSpPr>
          <p:cNvPr id="13" name="TextBox 12">
            <a:extLst>
              <a:ext uri="{FF2B5EF4-FFF2-40B4-BE49-F238E27FC236}">
                <a16:creationId xmlns="" xmlns:a16="http://schemas.microsoft.com/office/drawing/2014/main" id="{3589196B-4BBA-467C-8897-21E64D0B88AA}"/>
              </a:ext>
            </a:extLst>
          </p:cNvPr>
          <p:cNvSpPr txBox="1"/>
          <p:nvPr/>
        </p:nvSpPr>
        <p:spPr>
          <a:xfrm>
            <a:off x="157519" y="5658552"/>
            <a:ext cx="11662155" cy="830997"/>
          </a:xfrm>
          <a:prstGeom prst="rect">
            <a:avLst/>
          </a:prstGeom>
          <a:noFill/>
        </p:spPr>
        <p:txBody>
          <a:bodyPr wrap="square" rtlCol="0">
            <a:spAutoFit/>
          </a:bodyPr>
          <a:lstStyle/>
          <a:p>
            <a:pPr>
              <a:defRPr/>
            </a:pPr>
            <a:r>
              <a:rPr lang="en-US" sz="2400" dirty="0">
                <a:solidFill>
                  <a:prstClr val="black"/>
                </a:solidFill>
                <a:latin typeface="Rockwell" panose="02060603020205020403"/>
              </a:rPr>
              <a:t>“</a:t>
            </a:r>
            <a:r>
              <a:rPr lang="en-US" sz="2400" b="1" u="sng" dirty="0">
                <a:solidFill>
                  <a:prstClr val="black"/>
                </a:solidFill>
                <a:latin typeface="Rockwell" panose="02060603020205020403"/>
              </a:rPr>
              <a:t>Structure</a:t>
            </a:r>
            <a:r>
              <a:rPr lang="en-US" sz="2400" dirty="0">
                <a:solidFill>
                  <a:prstClr val="black"/>
                </a:solidFill>
                <a:latin typeface="Rockwell" panose="02060603020205020403"/>
              </a:rPr>
              <a:t>” is to statics as “</a:t>
            </a:r>
            <a:r>
              <a:rPr lang="en-US" sz="2400" b="1" u="sng" dirty="0">
                <a:solidFill>
                  <a:prstClr val="black"/>
                </a:solidFill>
                <a:latin typeface="Rockwell" panose="02060603020205020403"/>
              </a:rPr>
              <a:t>mechanism</a:t>
            </a:r>
            <a:r>
              <a:rPr lang="en-US" sz="2400" dirty="0">
                <a:solidFill>
                  <a:prstClr val="black"/>
                </a:solidFill>
                <a:latin typeface="Rockwell" panose="02060603020205020403"/>
              </a:rPr>
              <a:t>” is to kinematics as “</a:t>
            </a:r>
            <a:r>
              <a:rPr lang="en-US" sz="2400" b="1" u="sng" dirty="0">
                <a:solidFill>
                  <a:prstClr val="black"/>
                </a:solidFill>
                <a:latin typeface="Rockwell" panose="02060603020205020403"/>
              </a:rPr>
              <a:t>machine</a:t>
            </a:r>
            <a:r>
              <a:rPr lang="en-US" sz="2400" dirty="0">
                <a:solidFill>
                  <a:prstClr val="black"/>
                </a:solidFill>
                <a:latin typeface="Rockwell" panose="02060603020205020403"/>
              </a:rPr>
              <a:t>” is to kinetics</a:t>
            </a:r>
            <a:endParaRPr lang="en-IN" sz="2400" dirty="0">
              <a:solidFill>
                <a:prstClr val="black"/>
              </a:solidFill>
              <a:latin typeface="Rockwell" panose="02060603020205020403"/>
            </a:endParaRPr>
          </a:p>
        </p:txBody>
      </p:sp>
      <p:sp>
        <p:nvSpPr>
          <p:cNvPr id="14" name="TextBox 13">
            <a:extLst>
              <a:ext uri="{FF2B5EF4-FFF2-40B4-BE49-F238E27FC236}">
                <a16:creationId xmlns="" xmlns:a16="http://schemas.microsoft.com/office/drawing/2014/main" id="{7777605B-C374-40FB-B624-4AAFD7B63CAE}"/>
              </a:ext>
            </a:extLst>
          </p:cNvPr>
          <p:cNvSpPr txBox="1"/>
          <p:nvPr/>
        </p:nvSpPr>
        <p:spPr>
          <a:xfrm>
            <a:off x="1048102" y="6578768"/>
            <a:ext cx="2429883" cy="276999"/>
          </a:xfrm>
          <a:prstGeom prst="rect">
            <a:avLst/>
          </a:prstGeom>
          <a:noFill/>
        </p:spPr>
        <p:txBody>
          <a:bodyPr wrap="square">
            <a:spAutoFit/>
          </a:bodyPr>
          <a:lstStyle/>
          <a:p>
            <a:r>
              <a:rPr lang="en-IN" sz="1200" dirty="0">
                <a:solidFill>
                  <a:srgbClr val="000000"/>
                </a:solidFill>
              </a:rPr>
              <a:t>OVERVIEW OF KINEMATICS</a:t>
            </a:r>
          </a:p>
        </p:txBody>
      </p:sp>
    </p:spTree>
    <p:extLst>
      <p:ext uri="{BB962C8B-B14F-4D97-AF65-F5344CB8AC3E}">
        <p14:creationId xmlns:p14="http://schemas.microsoft.com/office/powerpoint/2010/main" val="4270410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500BCDE5-7324-4F8D-A630-230EC3F74A50}"/>
              </a:ext>
            </a:extLst>
          </p:cNvPr>
          <p:cNvSpPr>
            <a:spLocks noGrp="1"/>
          </p:cNvSpPr>
          <p:nvPr>
            <p:ph type="sldNum" sz="quarter" idx="12"/>
          </p:nvPr>
        </p:nvSpPr>
        <p:spPr/>
        <p:txBody>
          <a:bodyPr/>
          <a:lstStyle/>
          <a:p>
            <a:fld id="{AC383DC2-5599-43D7-9E00-1EF46298FDA3}" type="slidenum">
              <a:rPr lang="en-IN" smtClean="0"/>
              <a:pPr/>
              <a:t>11</a:t>
            </a:fld>
            <a:endParaRPr lang="en-IN"/>
          </a:p>
        </p:txBody>
      </p:sp>
      <p:grpSp>
        <p:nvGrpSpPr>
          <p:cNvPr id="5" name="Group 4">
            <a:extLst>
              <a:ext uri="{FF2B5EF4-FFF2-40B4-BE49-F238E27FC236}">
                <a16:creationId xmlns="" xmlns:a16="http://schemas.microsoft.com/office/drawing/2014/main" id="{32AF63E9-1F83-421C-A008-B1D92D39144E}"/>
              </a:ext>
            </a:extLst>
          </p:cNvPr>
          <p:cNvGrpSpPr/>
          <p:nvPr/>
        </p:nvGrpSpPr>
        <p:grpSpPr>
          <a:xfrm>
            <a:off x="95387" y="752229"/>
            <a:ext cx="8483763" cy="1200329"/>
            <a:chOff x="393335" y="1208103"/>
            <a:chExt cx="7485293" cy="1200329"/>
          </a:xfrm>
        </p:grpSpPr>
        <p:sp>
          <p:nvSpPr>
            <p:cNvPr id="6" name="TextBox 5">
              <a:extLst>
                <a:ext uri="{FF2B5EF4-FFF2-40B4-BE49-F238E27FC236}">
                  <a16:creationId xmlns="" xmlns:a16="http://schemas.microsoft.com/office/drawing/2014/main" id="{DA29A9CD-AA18-4C6D-B825-41BFC67F89A1}"/>
                </a:ext>
              </a:extLst>
            </p:cNvPr>
            <p:cNvSpPr txBox="1"/>
            <p:nvPr/>
          </p:nvSpPr>
          <p:spPr>
            <a:xfrm>
              <a:off x="393335" y="1419781"/>
              <a:ext cx="2160679" cy="461665"/>
            </a:xfrm>
            <a:prstGeom prst="rect">
              <a:avLst/>
            </a:prstGeom>
            <a:noFill/>
          </p:spPr>
          <p:txBody>
            <a:bodyPr wrap="square" rtlCol="0">
              <a:spAutoFit/>
            </a:bodyPr>
            <a:lstStyle/>
            <a:p>
              <a:r>
                <a:rPr lang="en-IN" sz="2400" dirty="0">
                  <a:solidFill>
                    <a:srgbClr val="000000"/>
                  </a:solidFill>
                </a:rPr>
                <a:t>KINEMATICS</a:t>
              </a:r>
            </a:p>
          </p:txBody>
        </p:sp>
        <p:sp>
          <p:nvSpPr>
            <p:cNvPr id="7" name="Right Arrow 8">
              <a:extLst>
                <a:ext uri="{FF2B5EF4-FFF2-40B4-BE49-F238E27FC236}">
                  <a16:creationId xmlns="" xmlns:a16="http://schemas.microsoft.com/office/drawing/2014/main" id="{37D07B55-C85B-4B86-90C2-1404D261E873}"/>
                </a:ext>
              </a:extLst>
            </p:cNvPr>
            <p:cNvSpPr/>
            <p:nvPr/>
          </p:nvSpPr>
          <p:spPr>
            <a:xfrm>
              <a:off x="2180897" y="1492958"/>
              <a:ext cx="746234" cy="3153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sp>
          <p:nvSpPr>
            <p:cNvPr id="8" name="TextBox 7">
              <a:extLst>
                <a:ext uri="{FF2B5EF4-FFF2-40B4-BE49-F238E27FC236}">
                  <a16:creationId xmlns="" xmlns:a16="http://schemas.microsoft.com/office/drawing/2014/main" id="{FC97F0F3-4AD5-4D48-8CAE-A16CE2F8CA18}"/>
                </a:ext>
              </a:extLst>
            </p:cNvPr>
            <p:cNvSpPr txBox="1"/>
            <p:nvPr/>
          </p:nvSpPr>
          <p:spPr>
            <a:xfrm>
              <a:off x="3082611" y="1208103"/>
              <a:ext cx="4796017" cy="1200329"/>
            </a:xfrm>
            <a:prstGeom prst="rect">
              <a:avLst/>
            </a:prstGeom>
            <a:noFill/>
          </p:spPr>
          <p:txBody>
            <a:bodyPr wrap="square" rtlCol="0">
              <a:spAutoFit/>
            </a:bodyPr>
            <a:lstStyle/>
            <a:p>
              <a:r>
                <a:rPr lang="en-US" sz="2400" dirty="0">
                  <a:solidFill>
                    <a:srgbClr val="000000"/>
                  </a:solidFill>
                </a:rPr>
                <a:t>deals with only geometric aspects of motion without any consideration of force</a:t>
              </a:r>
              <a:endParaRPr lang="en-IN" sz="2400" dirty="0">
                <a:solidFill>
                  <a:srgbClr val="000000"/>
                </a:solidFill>
              </a:endParaRPr>
            </a:p>
          </p:txBody>
        </p:sp>
      </p:grpSp>
      <p:grpSp>
        <p:nvGrpSpPr>
          <p:cNvPr id="9" name="Group 8">
            <a:extLst>
              <a:ext uri="{FF2B5EF4-FFF2-40B4-BE49-F238E27FC236}">
                <a16:creationId xmlns="" xmlns:a16="http://schemas.microsoft.com/office/drawing/2014/main" id="{A69F2AF9-7AA1-40AE-B447-ED435DA17C66}"/>
              </a:ext>
            </a:extLst>
          </p:cNvPr>
          <p:cNvGrpSpPr/>
          <p:nvPr/>
        </p:nvGrpSpPr>
        <p:grpSpPr>
          <a:xfrm>
            <a:off x="6256343" y="1194739"/>
            <a:ext cx="5832620" cy="1569660"/>
            <a:chOff x="604414" y="1235114"/>
            <a:chExt cx="6374171" cy="1569660"/>
          </a:xfrm>
        </p:grpSpPr>
        <p:sp>
          <p:nvSpPr>
            <p:cNvPr id="10" name="TextBox 9">
              <a:extLst>
                <a:ext uri="{FF2B5EF4-FFF2-40B4-BE49-F238E27FC236}">
                  <a16:creationId xmlns="" xmlns:a16="http://schemas.microsoft.com/office/drawing/2014/main" id="{5B68D998-284A-4BCA-8562-8666B834D4D5}"/>
                </a:ext>
              </a:extLst>
            </p:cNvPr>
            <p:cNvSpPr txBox="1"/>
            <p:nvPr/>
          </p:nvSpPr>
          <p:spPr>
            <a:xfrm>
              <a:off x="604414" y="2089252"/>
              <a:ext cx="2160679" cy="461665"/>
            </a:xfrm>
            <a:prstGeom prst="rect">
              <a:avLst/>
            </a:prstGeom>
            <a:noFill/>
          </p:spPr>
          <p:txBody>
            <a:bodyPr wrap="square" rtlCol="0">
              <a:spAutoFit/>
            </a:bodyPr>
            <a:lstStyle/>
            <a:p>
              <a:r>
                <a:rPr lang="en-IN" sz="2400" dirty="0">
                  <a:solidFill>
                    <a:srgbClr val="000000"/>
                  </a:solidFill>
                </a:rPr>
                <a:t>MECHANISM</a:t>
              </a:r>
            </a:p>
          </p:txBody>
        </p:sp>
        <p:sp>
          <p:nvSpPr>
            <p:cNvPr id="11" name="Right Arrow 12">
              <a:extLst>
                <a:ext uri="{FF2B5EF4-FFF2-40B4-BE49-F238E27FC236}">
                  <a16:creationId xmlns="" xmlns:a16="http://schemas.microsoft.com/office/drawing/2014/main" id="{E52E4EE8-F683-485B-88CD-BECC1E29C70B}"/>
                </a:ext>
              </a:extLst>
            </p:cNvPr>
            <p:cNvSpPr/>
            <p:nvPr/>
          </p:nvSpPr>
          <p:spPr>
            <a:xfrm>
              <a:off x="2854316" y="2162429"/>
              <a:ext cx="746234" cy="3153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sp>
          <p:nvSpPr>
            <p:cNvPr id="12" name="TextBox 11">
              <a:extLst>
                <a:ext uri="{FF2B5EF4-FFF2-40B4-BE49-F238E27FC236}">
                  <a16:creationId xmlns="" xmlns:a16="http://schemas.microsoft.com/office/drawing/2014/main" id="{A233E25C-CDE9-4319-8A83-AEA62EFDFCAA}"/>
                </a:ext>
              </a:extLst>
            </p:cNvPr>
            <p:cNvSpPr txBox="1"/>
            <p:nvPr/>
          </p:nvSpPr>
          <p:spPr>
            <a:xfrm>
              <a:off x="3703442" y="1235114"/>
              <a:ext cx="3275143" cy="1569660"/>
            </a:xfrm>
            <a:prstGeom prst="rect">
              <a:avLst/>
            </a:prstGeom>
            <a:noFill/>
          </p:spPr>
          <p:txBody>
            <a:bodyPr wrap="square" rtlCol="0">
              <a:spAutoFit/>
            </a:bodyPr>
            <a:lstStyle/>
            <a:p>
              <a:r>
                <a:rPr lang="en-US" sz="2400" dirty="0">
                  <a:solidFill>
                    <a:srgbClr val="000000"/>
                  </a:solidFill>
                </a:rPr>
                <a:t>combination of interconnected rigid bodies capable of relative motion</a:t>
              </a:r>
              <a:endParaRPr lang="en-IN" sz="2400" dirty="0">
                <a:solidFill>
                  <a:srgbClr val="000000"/>
                </a:solidFill>
              </a:endParaRPr>
            </a:p>
          </p:txBody>
        </p:sp>
      </p:grpSp>
      <p:pic>
        <p:nvPicPr>
          <p:cNvPr id="13" name="car-windscreen-wiper1_cut">
            <a:hlinkClick r:id="" action="ppaction://media"/>
            <a:extLst>
              <a:ext uri="{FF2B5EF4-FFF2-40B4-BE49-F238E27FC236}">
                <a16:creationId xmlns="" xmlns:a16="http://schemas.microsoft.com/office/drawing/2014/main" id="{E7CF9EE1-C8BE-4B1D-92A8-D35C08C56A1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963" y="1779634"/>
            <a:ext cx="6096000" cy="3429000"/>
          </a:xfrm>
          <a:prstGeom prst="rect">
            <a:avLst/>
          </a:prstGeom>
        </p:spPr>
      </p:pic>
      <p:sp>
        <p:nvSpPr>
          <p:cNvPr id="14" name="Rectangle 13">
            <a:extLst>
              <a:ext uri="{FF2B5EF4-FFF2-40B4-BE49-F238E27FC236}">
                <a16:creationId xmlns="" xmlns:a16="http://schemas.microsoft.com/office/drawing/2014/main" id="{16562431-1234-47D5-BB51-06627CC9BB9D}"/>
              </a:ext>
            </a:extLst>
          </p:cNvPr>
          <p:cNvSpPr/>
          <p:nvPr/>
        </p:nvSpPr>
        <p:spPr>
          <a:xfrm>
            <a:off x="95388" y="5225883"/>
            <a:ext cx="6096000" cy="1200329"/>
          </a:xfrm>
          <a:prstGeom prst="rect">
            <a:avLst/>
          </a:prstGeom>
        </p:spPr>
        <p:txBody>
          <a:bodyPr>
            <a:spAutoFit/>
          </a:bodyPr>
          <a:lstStyle/>
          <a:p>
            <a:r>
              <a:rPr lang="en-US" sz="2400" b="1" u="sng" dirty="0">
                <a:solidFill>
                  <a:srgbClr val="002060"/>
                </a:solidFill>
              </a:rPr>
              <a:t>The continuous rotation of the drive motor is converted into to and fro oscillation of the wiper blade</a:t>
            </a:r>
            <a:endParaRPr lang="en-IN" sz="2400" b="1" u="sng" dirty="0">
              <a:solidFill>
                <a:srgbClr val="002060"/>
              </a:solidFill>
            </a:endParaRPr>
          </a:p>
        </p:txBody>
      </p:sp>
      <p:sp>
        <p:nvSpPr>
          <p:cNvPr id="15" name="Rectangle 14">
            <a:extLst>
              <a:ext uri="{FF2B5EF4-FFF2-40B4-BE49-F238E27FC236}">
                <a16:creationId xmlns="" xmlns:a16="http://schemas.microsoft.com/office/drawing/2014/main" id="{5DEEABB0-DBEC-496F-AD5D-4288DAA24398}"/>
              </a:ext>
            </a:extLst>
          </p:cNvPr>
          <p:cNvSpPr/>
          <p:nvPr/>
        </p:nvSpPr>
        <p:spPr>
          <a:xfrm>
            <a:off x="5960160" y="2821549"/>
            <a:ext cx="6231840" cy="3416320"/>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000000"/>
                </a:solidFill>
              </a:rPr>
              <a:t>Power available at the motor shaft is used to overcome the friction force between the blade and the wind screen. </a:t>
            </a:r>
          </a:p>
          <a:p>
            <a:pPr marL="342900" indent="-342900">
              <a:buFont typeface="Arial" panose="020B0604020202020204" pitchFamily="34" charset="0"/>
              <a:buChar char="•"/>
            </a:pPr>
            <a:r>
              <a:rPr lang="en-US" sz="2400" dirty="0">
                <a:solidFill>
                  <a:srgbClr val="000000"/>
                </a:solidFill>
              </a:rPr>
              <a:t>However, the designer is primarily interested to ensure a proper range of oscillation of the wiper blade, to generate the desired field of wiping. </a:t>
            </a:r>
          </a:p>
          <a:p>
            <a:pPr marL="342900" indent="-342900">
              <a:buFont typeface="Arial" panose="020B0604020202020204" pitchFamily="34" charset="0"/>
              <a:buChar char="•"/>
            </a:pPr>
            <a:r>
              <a:rPr lang="en-US" sz="2400" dirty="0">
                <a:solidFill>
                  <a:srgbClr val="000000"/>
                </a:solidFill>
              </a:rPr>
              <a:t>Hence, it is not called a wiper machine, but a wiper mechanism</a:t>
            </a:r>
            <a:endParaRPr lang="en-IN" sz="2400" dirty="0">
              <a:solidFill>
                <a:srgbClr val="000000"/>
              </a:solidFill>
            </a:endParaRPr>
          </a:p>
        </p:txBody>
      </p:sp>
      <p:sp>
        <p:nvSpPr>
          <p:cNvPr id="16" name="TextBox 15">
            <a:extLst>
              <a:ext uri="{FF2B5EF4-FFF2-40B4-BE49-F238E27FC236}">
                <a16:creationId xmlns="" xmlns:a16="http://schemas.microsoft.com/office/drawing/2014/main" id="{7777605B-C374-40FB-B624-4AAFD7B63CAE}"/>
              </a:ext>
            </a:extLst>
          </p:cNvPr>
          <p:cNvSpPr txBox="1"/>
          <p:nvPr/>
        </p:nvSpPr>
        <p:spPr>
          <a:xfrm>
            <a:off x="1048102" y="6578768"/>
            <a:ext cx="2429883" cy="276999"/>
          </a:xfrm>
          <a:prstGeom prst="rect">
            <a:avLst/>
          </a:prstGeom>
          <a:noFill/>
        </p:spPr>
        <p:txBody>
          <a:bodyPr wrap="square">
            <a:spAutoFit/>
          </a:bodyPr>
          <a:lstStyle/>
          <a:p>
            <a:r>
              <a:rPr lang="en-IN" sz="1200" dirty="0">
                <a:solidFill>
                  <a:srgbClr val="000000"/>
                </a:solidFill>
              </a:rPr>
              <a:t>OVERVIEW OF KINEMATICS</a:t>
            </a:r>
          </a:p>
        </p:txBody>
      </p:sp>
    </p:spTree>
    <p:extLst>
      <p:ext uri="{BB962C8B-B14F-4D97-AF65-F5344CB8AC3E}">
        <p14:creationId xmlns:p14="http://schemas.microsoft.com/office/powerpoint/2010/main" val="18639310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3"/>
                                        </p:tgtEl>
                                      </p:cBhvr>
                                    </p:cmd>
                                  </p:childTnLst>
                                </p:cTn>
                              </p:par>
                            </p:childTnLst>
                          </p:cTn>
                        </p:par>
                      </p:childTnLst>
                    </p:cTn>
                  </p:par>
                </p:childTnLst>
              </p:cTn>
              <p:nextCondLst>
                <p:cond evt="onClick" delay="0">
                  <p:tgtEl>
                    <p:spTgt spid="13"/>
                  </p:tgtEl>
                </p:cond>
              </p:nextCondLst>
            </p:seq>
            <p:video>
              <p:cMediaNode vol="80000">
                <p:cTn id="7" fill="hold" display="0">
                  <p:stCondLst>
                    <p:cond delay="indefinite"/>
                  </p:stCondLst>
                </p:cTn>
                <p:tgtEl>
                  <p:spTgt spid="1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E70939C4-98B7-4F62-BA03-EA0565CE49C4}"/>
              </a:ext>
            </a:extLst>
          </p:cNvPr>
          <p:cNvSpPr>
            <a:spLocks noGrp="1"/>
          </p:cNvSpPr>
          <p:nvPr>
            <p:ph type="sldNum" sz="quarter" idx="12"/>
          </p:nvPr>
        </p:nvSpPr>
        <p:spPr/>
        <p:txBody>
          <a:bodyPr/>
          <a:lstStyle/>
          <a:p>
            <a:fld id="{AC383DC2-5599-43D7-9E00-1EF46298FDA3}" type="slidenum">
              <a:rPr lang="en-IN" smtClean="0"/>
              <a:pPr/>
              <a:t>12</a:t>
            </a:fld>
            <a:endParaRPr lang="en-IN"/>
          </a:p>
        </p:txBody>
      </p:sp>
      <p:sp>
        <p:nvSpPr>
          <p:cNvPr id="6" name="TextBox 5">
            <a:extLst>
              <a:ext uri="{FF2B5EF4-FFF2-40B4-BE49-F238E27FC236}">
                <a16:creationId xmlns="" xmlns:a16="http://schemas.microsoft.com/office/drawing/2014/main" id="{C8E1A69A-61D4-477E-8BE1-A670A5FD5FF8}"/>
              </a:ext>
            </a:extLst>
          </p:cNvPr>
          <p:cNvSpPr txBox="1"/>
          <p:nvPr/>
        </p:nvSpPr>
        <p:spPr>
          <a:xfrm>
            <a:off x="48982" y="736226"/>
            <a:ext cx="5335340" cy="1200329"/>
          </a:xfrm>
          <a:prstGeom prst="rect">
            <a:avLst/>
          </a:prstGeom>
          <a:noFill/>
        </p:spPr>
        <p:txBody>
          <a:bodyPr wrap="square" rtlCol="0">
            <a:spAutoFit/>
          </a:bodyPr>
          <a:lstStyle/>
          <a:p>
            <a:r>
              <a:rPr lang="en-US" sz="2400" dirty="0">
                <a:solidFill>
                  <a:srgbClr val="000000"/>
                </a:solidFill>
              </a:rPr>
              <a:t>How Mechanisms behave depends upon the interconnection amongst members of the mechanism</a:t>
            </a:r>
            <a:endParaRPr lang="en-IN" sz="2400" dirty="0">
              <a:solidFill>
                <a:srgbClr val="000000"/>
              </a:solidFill>
            </a:endParaRPr>
          </a:p>
        </p:txBody>
      </p:sp>
      <p:sp>
        <p:nvSpPr>
          <p:cNvPr id="7" name="TextBox 6">
            <a:extLst>
              <a:ext uri="{FF2B5EF4-FFF2-40B4-BE49-F238E27FC236}">
                <a16:creationId xmlns="" xmlns:a16="http://schemas.microsoft.com/office/drawing/2014/main" id="{64E33D3C-F530-4555-B9D1-36AC12FD6A73}"/>
              </a:ext>
            </a:extLst>
          </p:cNvPr>
          <p:cNvSpPr txBox="1"/>
          <p:nvPr/>
        </p:nvSpPr>
        <p:spPr>
          <a:xfrm>
            <a:off x="6557115" y="809302"/>
            <a:ext cx="4205478" cy="830997"/>
          </a:xfrm>
          <a:prstGeom prst="rect">
            <a:avLst/>
          </a:prstGeom>
          <a:noFill/>
        </p:spPr>
        <p:txBody>
          <a:bodyPr wrap="square" rtlCol="0">
            <a:spAutoFit/>
          </a:bodyPr>
          <a:lstStyle/>
          <a:p>
            <a:r>
              <a:rPr lang="en-US" sz="2400" dirty="0">
                <a:solidFill>
                  <a:srgbClr val="000000"/>
                </a:solidFill>
              </a:rPr>
              <a:t>These Interconnections are called </a:t>
            </a:r>
            <a:r>
              <a:rPr lang="en-US" sz="2400" b="1" u="sng" dirty="0">
                <a:solidFill>
                  <a:srgbClr val="002060"/>
                </a:solidFill>
              </a:rPr>
              <a:t>kinematic pairs</a:t>
            </a:r>
            <a:endParaRPr lang="en-IN" sz="2400" b="1" u="sng" dirty="0">
              <a:solidFill>
                <a:srgbClr val="002060"/>
              </a:solidFill>
            </a:endParaRPr>
          </a:p>
        </p:txBody>
      </p:sp>
      <p:sp>
        <p:nvSpPr>
          <p:cNvPr id="8" name="Right Arrow 8">
            <a:extLst>
              <a:ext uri="{FF2B5EF4-FFF2-40B4-BE49-F238E27FC236}">
                <a16:creationId xmlns="" xmlns:a16="http://schemas.microsoft.com/office/drawing/2014/main" id="{042C4246-AAE0-4DBC-B3C5-45736E7FB9FD}"/>
              </a:ext>
            </a:extLst>
          </p:cNvPr>
          <p:cNvSpPr/>
          <p:nvPr/>
        </p:nvSpPr>
        <p:spPr>
          <a:xfrm>
            <a:off x="5432499" y="1067146"/>
            <a:ext cx="746234" cy="3153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sp>
        <p:nvSpPr>
          <p:cNvPr id="9" name="TextBox 8">
            <a:extLst>
              <a:ext uri="{FF2B5EF4-FFF2-40B4-BE49-F238E27FC236}">
                <a16:creationId xmlns="" xmlns:a16="http://schemas.microsoft.com/office/drawing/2014/main" id="{299AD250-65E4-4597-A1AC-9071E59347FE}"/>
              </a:ext>
            </a:extLst>
          </p:cNvPr>
          <p:cNvSpPr txBox="1"/>
          <p:nvPr/>
        </p:nvSpPr>
        <p:spPr>
          <a:xfrm>
            <a:off x="1668569" y="1796511"/>
            <a:ext cx="7983947" cy="830997"/>
          </a:xfrm>
          <a:prstGeom prst="rect">
            <a:avLst/>
          </a:prstGeom>
          <a:noFill/>
        </p:spPr>
        <p:txBody>
          <a:bodyPr wrap="square" rtlCol="0">
            <a:spAutoFit/>
          </a:bodyPr>
          <a:lstStyle/>
          <a:p>
            <a:r>
              <a:rPr lang="en-US" sz="2400" b="1" u="sng" dirty="0">
                <a:solidFill>
                  <a:srgbClr val="FF0000"/>
                </a:solidFill>
              </a:rPr>
              <a:t>What are the various types of kinematic pairs and what kind of relative motion do they permit ?</a:t>
            </a:r>
            <a:endParaRPr lang="en-IN" sz="2400" b="1" u="sng" dirty="0">
              <a:solidFill>
                <a:srgbClr val="FF0000"/>
              </a:solidFill>
            </a:endParaRPr>
          </a:p>
        </p:txBody>
      </p:sp>
      <p:sp>
        <p:nvSpPr>
          <p:cNvPr id="10" name="TextBox 9">
            <a:extLst>
              <a:ext uri="{FF2B5EF4-FFF2-40B4-BE49-F238E27FC236}">
                <a16:creationId xmlns="" xmlns:a16="http://schemas.microsoft.com/office/drawing/2014/main" id="{BDAA924A-42CD-4B9B-93D1-7A382594B5DC}"/>
              </a:ext>
            </a:extLst>
          </p:cNvPr>
          <p:cNvSpPr txBox="1"/>
          <p:nvPr/>
        </p:nvSpPr>
        <p:spPr>
          <a:xfrm>
            <a:off x="147269" y="2627508"/>
            <a:ext cx="4314373" cy="1200329"/>
          </a:xfrm>
          <a:prstGeom prst="rect">
            <a:avLst/>
          </a:prstGeom>
          <a:noFill/>
        </p:spPr>
        <p:txBody>
          <a:bodyPr wrap="square" rtlCol="0">
            <a:spAutoFit/>
          </a:bodyPr>
          <a:lstStyle/>
          <a:p>
            <a:r>
              <a:rPr lang="en-US" sz="2400" dirty="0">
                <a:solidFill>
                  <a:srgbClr val="000000"/>
                </a:solidFill>
              </a:rPr>
              <a:t>Number of coordinates needed to describe relative motion permitted in a kinematic pair</a:t>
            </a:r>
            <a:endParaRPr lang="en-IN" sz="2400" dirty="0">
              <a:solidFill>
                <a:srgbClr val="000000"/>
              </a:solidFill>
            </a:endParaRPr>
          </a:p>
        </p:txBody>
      </p:sp>
      <p:sp>
        <p:nvSpPr>
          <p:cNvPr id="11" name="TextBox 10">
            <a:extLst>
              <a:ext uri="{FF2B5EF4-FFF2-40B4-BE49-F238E27FC236}">
                <a16:creationId xmlns="" xmlns:a16="http://schemas.microsoft.com/office/drawing/2014/main" id="{C037014E-DA18-474E-B72C-273F412DABAC}"/>
              </a:ext>
            </a:extLst>
          </p:cNvPr>
          <p:cNvSpPr txBox="1"/>
          <p:nvPr/>
        </p:nvSpPr>
        <p:spPr>
          <a:xfrm>
            <a:off x="5045689" y="2714655"/>
            <a:ext cx="1617420" cy="1200329"/>
          </a:xfrm>
          <a:prstGeom prst="rect">
            <a:avLst/>
          </a:prstGeom>
          <a:noFill/>
        </p:spPr>
        <p:txBody>
          <a:bodyPr wrap="square" rtlCol="0">
            <a:spAutoFit/>
          </a:bodyPr>
          <a:lstStyle/>
          <a:p>
            <a:r>
              <a:rPr lang="en-US" sz="2400" dirty="0">
                <a:solidFill>
                  <a:srgbClr val="000000"/>
                </a:solidFill>
              </a:rPr>
              <a:t>Degree of Freedom (DOF)</a:t>
            </a:r>
            <a:endParaRPr lang="en-IN" sz="2400" dirty="0">
              <a:solidFill>
                <a:srgbClr val="000000"/>
              </a:solidFill>
            </a:endParaRPr>
          </a:p>
        </p:txBody>
      </p:sp>
      <p:sp>
        <p:nvSpPr>
          <p:cNvPr id="12" name="Right Arrow 12">
            <a:extLst>
              <a:ext uri="{FF2B5EF4-FFF2-40B4-BE49-F238E27FC236}">
                <a16:creationId xmlns="" xmlns:a16="http://schemas.microsoft.com/office/drawing/2014/main" id="{31CFC567-E548-4195-B82F-75EA19BBE96A}"/>
              </a:ext>
            </a:extLst>
          </p:cNvPr>
          <p:cNvSpPr/>
          <p:nvPr/>
        </p:nvSpPr>
        <p:spPr>
          <a:xfrm>
            <a:off x="4461642" y="3086195"/>
            <a:ext cx="530772" cy="3153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sp>
        <p:nvSpPr>
          <p:cNvPr id="13" name="Rectangle 12">
            <a:extLst>
              <a:ext uri="{FF2B5EF4-FFF2-40B4-BE49-F238E27FC236}">
                <a16:creationId xmlns="" xmlns:a16="http://schemas.microsoft.com/office/drawing/2014/main" id="{C91F2A87-177F-41B7-91D5-C9A7163A43BD}"/>
              </a:ext>
            </a:extLst>
          </p:cNvPr>
          <p:cNvSpPr/>
          <p:nvPr/>
        </p:nvSpPr>
        <p:spPr>
          <a:xfrm>
            <a:off x="7232522" y="2627578"/>
            <a:ext cx="4875395" cy="1200329"/>
          </a:xfrm>
          <a:prstGeom prst="rect">
            <a:avLst/>
          </a:prstGeom>
        </p:spPr>
        <p:txBody>
          <a:bodyPr wrap="square">
            <a:spAutoFit/>
          </a:bodyPr>
          <a:lstStyle/>
          <a:p>
            <a:r>
              <a:rPr lang="en-US" sz="2400" dirty="0">
                <a:solidFill>
                  <a:srgbClr val="000000"/>
                </a:solidFill>
              </a:rPr>
              <a:t>The coordinates that are used to describe this relative movement are called pair variables</a:t>
            </a:r>
            <a:endParaRPr lang="en-IN" sz="2400" dirty="0">
              <a:solidFill>
                <a:srgbClr val="000000"/>
              </a:solidFill>
            </a:endParaRPr>
          </a:p>
        </p:txBody>
      </p:sp>
      <p:sp>
        <p:nvSpPr>
          <p:cNvPr id="14" name="Right Arrow 15">
            <a:extLst>
              <a:ext uri="{FF2B5EF4-FFF2-40B4-BE49-F238E27FC236}">
                <a16:creationId xmlns="" xmlns:a16="http://schemas.microsoft.com/office/drawing/2014/main" id="{CC52BF86-AE76-49D8-BF9C-C6CC4447D927}"/>
              </a:ext>
            </a:extLst>
          </p:cNvPr>
          <p:cNvSpPr/>
          <p:nvPr/>
        </p:nvSpPr>
        <p:spPr>
          <a:xfrm>
            <a:off x="6579304" y="3134907"/>
            <a:ext cx="531230" cy="3153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grpSp>
        <p:nvGrpSpPr>
          <p:cNvPr id="15" name="Group 14">
            <a:extLst>
              <a:ext uri="{FF2B5EF4-FFF2-40B4-BE49-F238E27FC236}">
                <a16:creationId xmlns="" xmlns:a16="http://schemas.microsoft.com/office/drawing/2014/main" id="{375CF3D6-BB1A-4DD9-BD0D-40C788AB7851}"/>
              </a:ext>
            </a:extLst>
          </p:cNvPr>
          <p:cNvGrpSpPr/>
          <p:nvPr/>
        </p:nvGrpSpPr>
        <p:grpSpPr>
          <a:xfrm>
            <a:off x="4458381" y="4196766"/>
            <a:ext cx="3799379" cy="1967965"/>
            <a:chOff x="5601454" y="3791690"/>
            <a:chExt cx="3799379" cy="1967965"/>
          </a:xfrm>
        </p:grpSpPr>
        <p:sp>
          <p:nvSpPr>
            <p:cNvPr id="16" name="Freeform 18">
              <a:extLst>
                <a:ext uri="{FF2B5EF4-FFF2-40B4-BE49-F238E27FC236}">
                  <a16:creationId xmlns="" xmlns:a16="http://schemas.microsoft.com/office/drawing/2014/main" id="{1B40315B-63FF-4E98-9519-2DF22EB59856}"/>
                </a:ext>
              </a:extLst>
            </p:cNvPr>
            <p:cNvSpPr/>
            <p:nvPr/>
          </p:nvSpPr>
          <p:spPr>
            <a:xfrm>
              <a:off x="5922129" y="4393310"/>
              <a:ext cx="1481959" cy="1366345"/>
            </a:xfrm>
            <a:custGeom>
              <a:avLst/>
              <a:gdLst>
                <a:gd name="connsiteX0" fmla="*/ 241738 w 1481959"/>
                <a:gd name="connsiteY0" fmla="*/ 84083 h 1366345"/>
                <a:gd name="connsiteX1" fmla="*/ 189186 w 1481959"/>
                <a:gd name="connsiteY1" fmla="*/ 94593 h 1366345"/>
                <a:gd name="connsiteX2" fmla="*/ 168166 w 1481959"/>
                <a:gd name="connsiteY2" fmla="*/ 126124 h 1366345"/>
                <a:gd name="connsiteX3" fmla="*/ 115614 w 1481959"/>
                <a:gd name="connsiteY3" fmla="*/ 189186 h 1366345"/>
                <a:gd name="connsiteX4" fmla="*/ 105104 w 1481959"/>
                <a:gd name="connsiteY4" fmla="*/ 346841 h 1366345"/>
                <a:gd name="connsiteX5" fmla="*/ 126124 w 1481959"/>
                <a:gd name="connsiteY5" fmla="*/ 378372 h 1366345"/>
                <a:gd name="connsiteX6" fmla="*/ 105104 w 1481959"/>
                <a:gd name="connsiteY6" fmla="*/ 546538 h 1366345"/>
                <a:gd name="connsiteX7" fmla="*/ 84083 w 1481959"/>
                <a:gd name="connsiteY7" fmla="*/ 578069 h 1366345"/>
                <a:gd name="connsiteX8" fmla="*/ 63062 w 1481959"/>
                <a:gd name="connsiteY8" fmla="*/ 641131 h 1366345"/>
                <a:gd name="connsiteX9" fmla="*/ 21021 w 1481959"/>
                <a:gd name="connsiteY9" fmla="*/ 725214 h 1366345"/>
                <a:gd name="connsiteX10" fmla="*/ 0 w 1481959"/>
                <a:gd name="connsiteY10" fmla="*/ 798786 h 1366345"/>
                <a:gd name="connsiteX11" fmla="*/ 10510 w 1481959"/>
                <a:gd name="connsiteY11" fmla="*/ 945931 h 1366345"/>
                <a:gd name="connsiteX12" fmla="*/ 52552 w 1481959"/>
                <a:gd name="connsiteY12" fmla="*/ 1019503 h 1366345"/>
                <a:gd name="connsiteX13" fmla="*/ 115614 w 1481959"/>
                <a:gd name="connsiteY13" fmla="*/ 1082565 h 1366345"/>
                <a:gd name="connsiteX14" fmla="*/ 220717 w 1481959"/>
                <a:gd name="connsiteY14" fmla="*/ 1114096 h 1366345"/>
                <a:gd name="connsiteX15" fmla="*/ 294290 w 1481959"/>
                <a:gd name="connsiteY15" fmla="*/ 1135117 h 1366345"/>
                <a:gd name="connsiteX16" fmla="*/ 325821 w 1481959"/>
                <a:gd name="connsiteY16" fmla="*/ 1156138 h 1366345"/>
                <a:gd name="connsiteX17" fmla="*/ 336331 w 1481959"/>
                <a:gd name="connsiteY17" fmla="*/ 1198179 h 1366345"/>
                <a:gd name="connsiteX18" fmla="*/ 346842 w 1481959"/>
                <a:gd name="connsiteY18" fmla="*/ 1292772 h 1366345"/>
                <a:gd name="connsiteX19" fmla="*/ 399393 w 1481959"/>
                <a:gd name="connsiteY19" fmla="*/ 1324303 h 1366345"/>
                <a:gd name="connsiteX20" fmla="*/ 578069 w 1481959"/>
                <a:gd name="connsiteY20" fmla="*/ 1355834 h 1366345"/>
                <a:gd name="connsiteX21" fmla="*/ 620110 w 1481959"/>
                <a:gd name="connsiteY21" fmla="*/ 1366345 h 1366345"/>
                <a:gd name="connsiteX22" fmla="*/ 1030014 w 1481959"/>
                <a:gd name="connsiteY22" fmla="*/ 1324303 h 1366345"/>
                <a:gd name="connsiteX23" fmla="*/ 1093076 w 1481959"/>
                <a:gd name="connsiteY23" fmla="*/ 1271752 h 1366345"/>
                <a:gd name="connsiteX24" fmla="*/ 1250731 w 1481959"/>
                <a:gd name="connsiteY24" fmla="*/ 1135117 h 1366345"/>
                <a:gd name="connsiteX25" fmla="*/ 1292773 w 1481959"/>
                <a:gd name="connsiteY25" fmla="*/ 1061545 h 1366345"/>
                <a:gd name="connsiteX26" fmla="*/ 1334814 w 1481959"/>
                <a:gd name="connsiteY26" fmla="*/ 1030014 h 1366345"/>
                <a:gd name="connsiteX27" fmla="*/ 1387366 w 1481959"/>
                <a:gd name="connsiteY27" fmla="*/ 987972 h 1366345"/>
                <a:gd name="connsiteX28" fmla="*/ 1429407 w 1481959"/>
                <a:gd name="connsiteY28" fmla="*/ 956441 h 1366345"/>
                <a:gd name="connsiteX29" fmla="*/ 1460938 w 1481959"/>
                <a:gd name="connsiteY29" fmla="*/ 935421 h 1366345"/>
                <a:gd name="connsiteX30" fmla="*/ 1481959 w 1481959"/>
                <a:gd name="connsiteY30" fmla="*/ 882869 h 1366345"/>
                <a:gd name="connsiteX31" fmla="*/ 1408386 w 1481959"/>
                <a:gd name="connsiteY31" fmla="*/ 809296 h 1366345"/>
                <a:gd name="connsiteX32" fmla="*/ 1397876 w 1481959"/>
                <a:gd name="connsiteY32" fmla="*/ 735724 h 1366345"/>
                <a:gd name="connsiteX33" fmla="*/ 1387366 w 1481959"/>
                <a:gd name="connsiteY33" fmla="*/ 704193 h 1366345"/>
                <a:gd name="connsiteX34" fmla="*/ 1376855 w 1481959"/>
                <a:gd name="connsiteY34" fmla="*/ 630621 h 1366345"/>
                <a:gd name="connsiteX35" fmla="*/ 1366345 w 1481959"/>
                <a:gd name="connsiteY35" fmla="*/ 325821 h 1366345"/>
                <a:gd name="connsiteX36" fmla="*/ 1345324 w 1481959"/>
                <a:gd name="connsiteY36" fmla="*/ 294290 h 1366345"/>
                <a:gd name="connsiteX37" fmla="*/ 1313793 w 1481959"/>
                <a:gd name="connsiteY37" fmla="*/ 252248 h 1366345"/>
                <a:gd name="connsiteX38" fmla="*/ 1292773 w 1481959"/>
                <a:gd name="connsiteY38" fmla="*/ 220717 h 1366345"/>
                <a:gd name="connsiteX39" fmla="*/ 1156138 w 1481959"/>
                <a:gd name="connsiteY39" fmla="*/ 105103 h 1366345"/>
                <a:gd name="connsiteX40" fmla="*/ 1103586 w 1481959"/>
                <a:gd name="connsiteY40" fmla="*/ 94593 h 1366345"/>
                <a:gd name="connsiteX41" fmla="*/ 956442 w 1481959"/>
                <a:gd name="connsiteY41" fmla="*/ 52552 h 1366345"/>
                <a:gd name="connsiteX42" fmla="*/ 893379 w 1481959"/>
                <a:gd name="connsiteY42" fmla="*/ 42041 h 1366345"/>
                <a:gd name="connsiteX43" fmla="*/ 851338 w 1481959"/>
                <a:gd name="connsiteY43" fmla="*/ 31531 h 1366345"/>
                <a:gd name="connsiteX44" fmla="*/ 672662 w 1481959"/>
                <a:gd name="connsiteY44" fmla="*/ 0 h 1366345"/>
                <a:gd name="connsiteX45" fmla="*/ 525517 w 1481959"/>
                <a:gd name="connsiteY45" fmla="*/ 10510 h 1366345"/>
                <a:gd name="connsiteX46" fmla="*/ 462455 w 1481959"/>
                <a:gd name="connsiteY46" fmla="*/ 31531 h 1366345"/>
                <a:gd name="connsiteX47" fmla="*/ 430924 w 1481959"/>
                <a:gd name="connsiteY47" fmla="*/ 52552 h 1366345"/>
                <a:gd name="connsiteX48" fmla="*/ 367862 w 1481959"/>
                <a:gd name="connsiteY48" fmla="*/ 73572 h 1366345"/>
                <a:gd name="connsiteX49" fmla="*/ 336331 w 1481959"/>
                <a:gd name="connsiteY49" fmla="*/ 84083 h 1366345"/>
                <a:gd name="connsiteX50" fmla="*/ 294290 w 1481959"/>
                <a:gd name="connsiteY50" fmla="*/ 94593 h 1366345"/>
                <a:gd name="connsiteX51" fmla="*/ 241738 w 1481959"/>
                <a:gd name="connsiteY51" fmla="*/ 84083 h 1366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481959" h="1366345">
                  <a:moveTo>
                    <a:pt x="241738" y="84083"/>
                  </a:moveTo>
                  <a:cubicBezTo>
                    <a:pt x="224221" y="84083"/>
                    <a:pt x="204696" y="85730"/>
                    <a:pt x="189186" y="94593"/>
                  </a:cubicBezTo>
                  <a:cubicBezTo>
                    <a:pt x="178219" y="100860"/>
                    <a:pt x="176253" y="116420"/>
                    <a:pt x="168166" y="126124"/>
                  </a:cubicBezTo>
                  <a:cubicBezTo>
                    <a:pt x="100722" y="207058"/>
                    <a:pt x="167810" y="110894"/>
                    <a:pt x="115614" y="189186"/>
                  </a:cubicBezTo>
                  <a:cubicBezTo>
                    <a:pt x="91024" y="262954"/>
                    <a:pt x="82891" y="257990"/>
                    <a:pt x="105104" y="346841"/>
                  </a:cubicBezTo>
                  <a:cubicBezTo>
                    <a:pt x="108168" y="359096"/>
                    <a:pt x="119117" y="367862"/>
                    <a:pt x="126124" y="378372"/>
                  </a:cubicBezTo>
                  <a:cubicBezTo>
                    <a:pt x="124859" y="393552"/>
                    <a:pt x="122269" y="506486"/>
                    <a:pt x="105104" y="546538"/>
                  </a:cubicBezTo>
                  <a:cubicBezTo>
                    <a:pt x="100128" y="558149"/>
                    <a:pt x="91090" y="567559"/>
                    <a:pt x="84083" y="578069"/>
                  </a:cubicBezTo>
                  <a:cubicBezTo>
                    <a:pt x="77076" y="599090"/>
                    <a:pt x="72971" y="621312"/>
                    <a:pt x="63062" y="641131"/>
                  </a:cubicBezTo>
                  <a:cubicBezTo>
                    <a:pt x="49048" y="669159"/>
                    <a:pt x="30931" y="695486"/>
                    <a:pt x="21021" y="725214"/>
                  </a:cubicBezTo>
                  <a:cubicBezTo>
                    <a:pt x="5942" y="770449"/>
                    <a:pt x="13197" y="745997"/>
                    <a:pt x="0" y="798786"/>
                  </a:cubicBezTo>
                  <a:cubicBezTo>
                    <a:pt x="3503" y="847834"/>
                    <a:pt x="2426" y="897427"/>
                    <a:pt x="10510" y="945931"/>
                  </a:cubicBezTo>
                  <a:cubicBezTo>
                    <a:pt x="12462" y="957643"/>
                    <a:pt x="42769" y="1008497"/>
                    <a:pt x="52552" y="1019503"/>
                  </a:cubicBezTo>
                  <a:cubicBezTo>
                    <a:pt x="72302" y="1041722"/>
                    <a:pt x="87412" y="1073164"/>
                    <a:pt x="115614" y="1082565"/>
                  </a:cubicBezTo>
                  <a:cubicBezTo>
                    <a:pt x="265502" y="1132528"/>
                    <a:pt x="109511" y="1082322"/>
                    <a:pt x="220717" y="1114096"/>
                  </a:cubicBezTo>
                  <a:cubicBezTo>
                    <a:pt x="326255" y="1144250"/>
                    <a:pt x="162874" y="1102265"/>
                    <a:pt x="294290" y="1135117"/>
                  </a:cubicBezTo>
                  <a:cubicBezTo>
                    <a:pt x="304800" y="1142124"/>
                    <a:pt x="318814" y="1145628"/>
                    <a:pt x="325821" y="1156138"/>
                  </a:cubicBezTo>
                  <a:cubicBezTo>
                    <a:pt x="333834" y="1168157"/>
                    <a:pt x="334135" y="1183902"/>
                    <a:pt x="336331" y="1198179"/>
                  </a:cubicBezTo>
                  <a:cubicBezTo>
                    <a:pt x="341155" y="1229535"/>
                    <a:pt x="332654" y="1264396"/>
                    <a:pt x="346842" y="1292772"/>
                  </a:cubicBezTo>
                  <a:cubicBezTo>
                    <a:pt x="355978" y="1311044"/>
                    <a:pt x="379685" y="1318928"/>
                    <a:pt x="399393" y="1324303"/>
                  </a:cubicBezTo>
                  <a:cubicBezTo>
                    <a:pt x="457741" y="1340216"/>
                    <a:pt x="519396" y="1341165"/>
                    <a:pt x="578069" y="1355834"/>
                  </a:cubicBezTo>
                  <a:lnTo>
                    <a:pt x="620110" y="1366345"/>
                  </a:lnTo>
                  <a:cubicBezTo>
                    <a:pt x="762157" y="1357989"/>
                    <a:pt x="903694" y="1387462"/>
                    <a:pt x="1030014" y="1324303"/>
                  </a:cubicBezTo>
                  <a:cubicBezTo>
                    <a:pt x="1069158" y="1304731"/>
                    <a:pt x="1058208" y="1300809"/>
                    <a:pt x="1093076" y="1271752"/>
                  </a:cubicBezTo>
                  <a:cubicBezTo>
                    <a:pt x="1111593" y="1256321"/>
                    <a:pt x="1233503" y="1169572"/>
                    <a:pt x="1250731" y="1135117"/>
                  </a:cubicBezTo>
                  <a:cubicBezTo>
                    <a:pt x="1258975" y="1118630"/>
                    <a:pt x="1277917" y="1076401"/>
                    <a:pt x="1292773" y="1061545"/>
                  </a:cubicBezTo>
                  <a:cubicBezTo>
                    <a:pt x="1305159" y="1049159"/>
                    <a:pt x="1322428" y="1042400"/>
                    <a:pt x="1334814" y="1030014"/>
                  </a:cubicBezTo>
                  <a:cubicBezTo>
                    <a:pt x="1382355" y="982473"/>
                    <a:pt x="1325982" y="1008435"/>
                    <a:pt x="1387366" y="987972"/>
                  </a:cubicBezTo>
                  <a:cubicBezTo>
                    <a:pt x="1401380" y="977462"/>
                    <a:pt x="1415153" y="966623"/>
                    <a:pt x="1429407" y="956441"/>
                  </a:cubicBezTo>
                  <a:cubicBezTo>
                    <a:pt x="1439686" y="949099"/>
                    <a:pt x="1453596" y="945700"/>
                    <a:pt x="1460938" y="935421"/>
                  </a:cubicBezTo>
                  <a:cubicBezTo>
                    <a:pt x="1471904" y="920069"/>
                    <a:pt x="1474952" y="900386"/>
                    <a:pt x="1481959" y="882869"/>
                  </a:cubicBezTo>
                  <a:cubicBezTo>
                    <a:pt x="1462550" y="867342"/>
                    <a:pt x="1417633" y="840120"/>
                    <a:pt x="1408386" y="809296"/>
                  </a:cubicBezTo>
                  <a:cubicBezTo>
                    <a:pt x="1401268" y="785568"/>
                    <a:pt x="1402734" y="760016"/>
                    <a:pt x="1397876" y="735724"/>
                  </a:cubicBezTo>
                  <a:cubicBezTo>
                    <a:pt x="1395703" y="724860"/>
                    <a:pt x="1390869" y="714703"/>
                    <a:pt x="1387366" y="704193"/>
                  </a:cubicBezTo>
                  <a:cubicBezTo>
                    <a:pt x="1383862" y="679669"/>
                    <a:pt x="1378229" y="655356"/>
                    <a:pt x="1376855" y="630621"/>
                  </a:cubicBezTo>
                  <a:cubicBezTo>
                    <a:pt x="1371216" y="529117"/>
                    <a:pt x="1375834" y="427038"/>
                    <a:pt x="1366345" y="325821"/>
                  </a:cubicBezTo>
                  <a:cubicBezTo>
                    <a:pt x="1365166" y="313244"/>
                    <a:pt x="1352666" y="304569"/>
                    <a:pt x="1345324" y="294290"/>
                  </a:cubicBezTo>
                  <a:cubicBezTo>
                    <a:pt x="1335142" y="280035"/>
                    <a:pt x="1323975" y="266503"/>
                    <a:pt x="1313793" y="252248"/>
                  </a:cubicBezTo>
                  <a:cubicBezTo>
                    <a:pt x="1306451" y="241969"/>
                    <a:pt x="1301223" y="230106"/>
                    <a:pt x="1292773" y="220717"/>
                  </a:cubicBezTo>
                  <a:cubicBezTo>
                    <a:pt x="1277123" y="203328"/>
                    <a:pt x="1192852" y="112445"/>
                    <a:pt x="1156138" y="105103"/>
                  </a:cubicBezTo>
                  <a:cubicBezTo>
                    <a:pt x="1138621" y="101600"/>
                    <a:pt x="1120821" y="99293"/>
                    <a:pt x="1103586" y="94593"/>
                  </a:cubicBezTo>
                  <a:cubicBezTo>
                    <a:pt x="968765" y="57824"/>
                    <a:pt x="1119848" y="87567"/>
                    <a:pt x="956442" y="52552"/>
                  </a:cubicBezTo>
                  <a:cubicBezTo>
                    <a:pt x="935604" y="48087"/>
                    <a:pt x="914276" y="46220"/>
                    <a:pt x="893379" y="42041"/>
                  </a:cubicBezTo>
                  <a:cubicBezTo>
                    <a:pt x="879215" y="39208"/>
                    <a:pt x="865462" y="34558"/>
                    <a:pt x="851338" y="31531"/>
                  </a:cubicBezTo>
                  <a:cubicBezTo>
                    <a:pt x="747814" y="9347"/>
                    <a:pt x="763665" y="13000"/>
                    <a:pt x="672662" y="0"/>
                  </a:cubicBezTo>
                  <a:cubicBezTo>
                    <a:pt x="623614" y="3503"/>
                    <a:pt x="574146" y="3216"/>
                    <a:pt x="525517" y="10510"/>
                  </a:cubicBezTo>
                  <a:cubicBezTo>
                    <a:pt x="503604" y="13797"/>
                    <a:pt x="462455" y="31531"/>
                    <a:pt x="462455" y="31531"/>
                  </a:cubicBezTo>
                  <a:cubicBezTo>
                    <a:pt x="451945" y="38538"/>
                    <a:pt x="442467" y="47422"/>
                    <a:pt x="430924" y="52552"/>
                  </a:cubicBezTo>
                  <a:cubicBezTo>
                    <a:pt x="410676" y="61551"/>
                    <a:pt x="388883" y="66565"/>
                    <a:pt x="367862" y="73572"/>
                  </a:cubicBezTo>
                  <a:cubicBezTo>
                    <a:pt x="357352" y="77075"/>
                    <a:pt x="347079" y="81396"/>
                    <a:pt x="336331" y="84083"/>
                  </a:cubicBezTo>
                  <a:cubicBezTo>
                    <a:pt x="322317" y="87586"/>
                    <a:pt x="308179" y="90625"/>
                    <a:pt x="294290" y="94593"/>
                  </a:cubicBezTo>
                  <a:cubicBezTo>
                    <a:pt x="283637" y="97637"/>
                    <a:pt x="259255" y="84083"/>
                    <a:pt x="241738" y="84083"/>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sp>
          <p:nvSpPr>
            <p:cNvPr id="17" name="Freeform 19">
              <a:extLst>
                <a:ext uri="{FF2B5EF4-FFF2-40B4-BE49-F238E27FC236}">
                  <a16:creationId xmlns="" xmlns:a16="http://schemas.microsoft.com/office/drawing/2014/main" id="{FD415DA8-8FF8-4485-926C-89EC9774606C}"/>
                </a:ext>
              </a:extLst>
            </p:cNvPr>
            <p:cNvSpPr/>
            <p:nvPr/>
          </p:nvSpPr>
          <p:spPr>
            <a:xfrm>
              <a:off x="7918874" y="4011876"/>
              <a:ext cx="1481959" cy="1366345"/>
            </a:xfrm>
            <a:custGeom>
              <a:avLst/>
              <a:gdLst>
                <a:gd name="connsiteX0" fmla="*/ 241738 w 1481959"/>
                <a:gd name="connsiteY0" fmla="*/ 84083 h 1366345"/>
                <a:gd name="connsiteX1" fmla="*/ 189186 w 1481959"/>
                <a:gd name="connsiteY1" fmla="*/ 94593 h 1366345"/>
                <a:gd name="connsiteX2" fmla="*/ 168166 w 1481959"/>
                <a:gd name="connsiteY2" fmla="*/ 126124 h 1366345"/>
                <a:gd name="connsiteX3" fmla="*/ 115614 w 1481959"/>
                <a:gd name="connsiteY3" fmla="*/ 189186 h 1366345"/>
                <a:gd name="connsiteX4" fmla="*/ 105104 w 1481959"/>
                <a:gd name="connsiteY4" fmla="*/ 346841 h 1366345"/>
                <a:gd name="connsiteX5" fmla="*/ 126124 w 1481959"/>
                <a:gd name="connsiteY5" fmla="*/ 378372 h 1366345"/>
                <a:gd name="connsiteX6" fmla="*/ 105104 w 1481959"/>
                <a:gd name="connsiteY6" fmla="*/ 546538 h 1366345"/>
                <a:gd name="connsiteX7" fmla="*/ 84083 w 1481959"/>
                <a:gd name="connsiteY7" fmla="*/ 578069 h 1366345"/>
                <a:gd name="connsiteX8" fmla="*/ 63062 w 1481959"/>
                <a:gd name="connsiteY8" fmla="*/ 641131 h 1366345"/>
                <a:gd name="connsiteX9" fmla="*/ 21021 w 1481959"/>
                <a:gd name="connsiteY9" fmla="*/ 725214 h 1366345"/>
                <a:gd name="connsiteX10" fmla="*/ 0 w 1481959"/>
                <a:gd name="connsiteY10" fmla="*/ 798786 h 1366345"/>
                <a:gd name="connsiteX11" fmla="*/ 10510 w 1481959"/>
                <a:gd name="connsiteY11" fmla="*/ 945931 h 1366345"/>
                <a:gd name="connsiteX12" fmla="*/ 52552 w 1481959"/>
                <a:gd name="connsiteY12" fmla="*/ 1019503 h 1366345"/>
                <a:gd name="connsiteX13" fmla="*/ 115614 w 1481959"/>
                <a:gd name="connsiteY13" fmla="*/ 1082565 h 1366345"/>
                <a:gd name="connsiteX14" fmla="*/ 220717 w 1481959"/>
                <a:gd name="connsiteY14" fmla="*/ 1114096 h 1366345"/>
                <a:gd name="connsiteX15" fmla="*/ 294290 w 1481959"/>
                <a:gd name="connsiteY15" fmla="*/ 1135117 h 1366345"/>
                <a:gd name="connsiteX16" fmla="*/ 325821 w 1481959"/>
                <a:gd name="connsiteY16" fmla="*/ 1156138 h 1366345"/>
                <a:gd name="connsiteX17" fmla="*/ 336331 w 1481959"/>
                <a:gd name="connsiteY17" fmla="*/ 1198179 h 1366345"/>
                <a:gd name="connsiteX18" fmla="*/ 346842 w 1481959"/>
                <a:gd name="connsiteY18" fmla="*/ 1292772 h 1366345"/>
                <a:gd name="connsiteX19" fmla="*/ 399393 w 1481959"/>
                <a:gd name="connsiteY19" fmla="*/ 1324303 h 1366345"/>
                <a:gd name="connsiteX20" fmla="*/ 578069 w 1481959"/>
                <a:gd name="connsiteY20" fmla="*/ 1355834 h 1366345"/>
                <a:gd name="connsiteX21" fmla="*/ 620110 w 1481959"/>
                <a:gd name="connsiteY21" fmla="*/ 1366345 h 1366345"/>
                <a:gd name="connsiteX22" fmla="*/ 1030014 w 1481959"/>
                <a:gd name="connsiteY22" fmla="*/ 1324303 h 1366345"/>
                <a:gd name="connsiteX23" fmla="*/ 1093076 w 1481959"/>
                <a:gd name="connsiteY23" fmla="*/ 1271752 h 1366345"/>
                <a:gd name="connsiteX24" fmla="*/ 1250731 w 1481959"/>
                <a:gd name="connsiteY24" fmla="*/ 1135117 h 1366345"/>
                <a:gd name="connsiteX25" fmla="*/ 1292773 w 1481959"/>
                <a:gd name="connsiteY25" fmla="*/ 1061545 h 1366345"/>
                <a:gd name="connsiteX26" fmla="*/ 1334814 w 1481959"/>
                <a:gd name="connsiteY26" fmla="*/ 1030014 h 1366345"/>
                <a:gd name="connsiteX27" fmla="*/ 1387366 w 1481959"/>
                <a:gd name="connsiteY27" fmla="*/ 987972 h 1366345"/>
                <a:gd name="connsiteX28" fmla="*/ 1429407 w 1481959"/>
                <a:gd name="connsiteY28" fmla="*/ 956441 h 1366345"/>
                <a:gd name="connsiteX29" fmla="*/ 1460938 w 1481959"/>
                <a:gd name="connsiteY29" fmla="*/ 935421 h 1366345"/>
                <a:gd name="connsiteX30" fmla="*/ 1481959 w 1481959"/>
                <a:gd name="connsiteY30" fmla="*/ 882869 h 1366345"/>
                <a:gd name="connsiteX31" fmla="*/ 1408386 w 1481959"/>
                <a:gd name="connsiteY31" fmla="*/ 809296 h 1366345"/>
                <a:gd name="connsiteX32" fmla="*/ 1397876 w 1481959"/>
                <a:gd name="connsiteY32" fmla="*/ 735724 h 1366345"/>
                <a:gd name="connsiteX33" fmla="*/ 1387366 w 1481959"/>
                <a:gd name="connsiteY33" fmla="*/ 704193 h 1366345"/>
                <a:gd name="connsiteX34" fmla="*/ 1376855 w 1481959"/>
                <a:gd name="connsiteY34" fmla="*/ 630621 h 1366345"/>
                <a:gd name="connsiteX35" fmla="*/ 1366345 w 1481959"/>
                <a:gd name="connsiteY35" fmla="*/ 325821 h 1366345"/>
                <a:gd name="connsiteX36" fmla="*/ 1345324 w 1481959"/>
                <a:gd name="connsiteY36" fmla="*/ 294290 h 1366345"/>
                <a:gd name="connsiteX37" fmla="*/ 1313793 w 1481959"/>
                <a:gd name="connsiteY37" fmla="*/ 252248 h 1366345"/>
                <a:gd name="connsiteX38" fmla="*/ 1292773 w 1481959"/>
                <a:gd name="connsiteY38" fmla="*/ 220717 h 1366345"/>
                <a:gd name="connsiteX39" fmla="*/ 1156138 w 1481959"/>
                <a:gd name="connsiteY39" fmla="*/ 105103 h 1366345"/>
                <a:gd name="connsiteX40" fmla="*/ 1103586 w 1481959"/>
                <a:gd name="connsiteY40" fmla="*/ 94593 h 1366345"/>
                <a:gd name="connsiteX41" fmla="*/ 956442 w 1481959"/>
                <a:gd name="connsiteY41" fmla="*/ 52552 h 1366345"/>
                <a:gd name="connsiteX42" fmla="*/ 893379 w 1481959"/>
                <a:gd name="connsiteY42" fmla="*/ 42041 h 1366345"/>
                <a:gd name="connsiteX43" fmla="*/ 851338 w 1481959"/>
                <a:gd name="connsiteY43" fmla="*/ 31531 h 1366345"/>
                <a:gd name="connsiteX44" fmla="*/ 672662 w 1481959"/>
                <a:gd name="connsiteY44" fmla="*/ 0 h 1366345"/>
                <a:gd name="connsiteX45" fmla="*/ 525517 w 1481959"/>
                <a:gd name="connsiteY45" fmla="*/ 10510 h 1366345"/>
                <a:gd name="connsiteX46" fmla="*/ 462455 w 1481959"/>
                <a:gd name="connsiteY46" fmla="*/ 31531 h 1366345"/>
                <a:gd name="connsiteX47" fmla="*/ 430924 w 1481959"/>
                <a:gd name="connsiteY47" fmla="*/ 52552 h 1366345"/>
                <a:gd name="connsiteX48" fmla="*/ 367862 w 1481959"/>
                <a:gd name="connsiteY48" fmla="*/ 73572 h 1366345"/>
                <a:gd name="connsiteX49" fmla="*/ 336331 w 1481959"/>
                <a:gd name="connsiteY49" fmla="*/ 84083 h 1366345"/>
                <a:gd name="connsiteX50" fmla="*/ 294290 w 1481959"/>
                <a:gd name="connsiteY50" fmla="*/ 94593 h 1366345"/>
                <a:gd name="connsiteX51" fmla="*/ 241738 w 1481959"/>
                <a:gd name="connsiteY51" fmla="*/ 84083 h 1366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481959" h="1366345">
                  <a:moveTo>
                    <a:pt x="241738" y="84083"/>
                  </a:moveTo>
                  <a:cubicBezTo>
                    <a:pt x="224221" y="84083"/>
                    <a:pt x="204696" y="85730"/>
                    <a:pt x="189186" y="94593"/>
                  </a:cubicBezTo>
                  <a:cubicBezTo>
                    <a:pt x="178219" y="100860"/>
                    <a:pt x="176253" y="116420"/>
                    <a:pt x="168166" y="126124"/>
                  </a:cubicBezTo>
                  <a:cubicBezTo>
                    <a:pt x="100722" y="207058"/>
                    <a:pt x="167810" y="110894"/>
                    <a:pt x="115614" y="189186"/>
                  </a:cubicBezTo>
                  <a:cubicBezTo>
                    <a:pt x="91024" y="262954"/>
                    <a:pt x="82891" y="257990"/>
                    <a:pt x="105104" y="346841"/>
                  </a:cubicBezTo>
                  <a:cubicBezTo>
                    <a:pt x="108168" y="359096"/>
                    <a:pt x="119117" y="367862"/>
                    <a:pt x="126124" y="378372"/>
                  </a:cubicBezTo>
                  <a:cubicBezTo>
                    <a:pt x="124859" y="393552"/>
                    <a:pt x="122269" y="506486"/>
                    <a:pt x="105104" y="546538"/>
                  </a:cubicBezTo>
                  <a:cubicBezTo>
                    <a:pt x="100128" y="558149"/>
                    <a:pt x="91090" y="567559"/>
                    <a:pt x="84083" y="578069"/>
                  </a:cubicBezTo>
                  <a:cubicBezTo>
                    <a:pt x="77076" y="599090"/>
                    <a:pt x="72971" y="621312"/>
                    <a:pt x="63062" y="641131"/>
                  </a:cubicBezTo>
                  <a:cubicBezTo>
                    <a:pt x="49048" y="669159"/>
                    <a:pt x="30931" y="695486"/>
                    <a:pt x="21021" y="725214"/>
                  </a:cubicBezTo>
                  <a:cubicBezTo>
                    <a:pt x="5942" y="770449"/>
                    <a:pt x="13197" y="745997"/>
                    <a:pt x="0" y="798786"/>
                  </a:cubicBezTo>
                  <a:cubicBezTo>
                    <a:pt x="3503" y="847834"/>
                    <a:pt x="2426" y="897427"/>
                    <a:pt x="10510" y="945931"/>
                  </a:cubicBezTo>
                  <a:cubicBezTo>
                    <a:pt x="12462" y="957643"/>
                    <a:pt x="42769" y="1008497"/>
                    <a:pt x="52552" y="1019503"/>
                  </a:cubicBezTo>
                  <a:cubicBezTo>
                    <a:pt x="72302" y="1041722"/>
                    <a:pt x="87412" y="1073164"/>
                    <a:pt x="115614" y="1082565"/>
                  </a:cubicBezTo>
                  <a:cubicBezTo>
                    <a:pt x="265502" y="1132528"/>
                    <a:pt x="109511" y="1082322"/>
                    <a:pt x="220717" y="1114096"/>
                  </a:cubicBezTo>
                  <a:cubicBezTo>
                    <a:pt x="326255" y="1144250"/>
                    <a:pt x="162874" y="1102265"/>
                    <a:pt x="294290" y="1135117"/>
                  </a:cubicBezTo>
                  <a:cubicBezTo>
                    <a:pt x="304800" y="1142124"/>
                    <a:pt x="318814" y="1145628"/>
                    <a:pt x="325821" y="1156138"/>
                  </a:cubicBezTo>
                  <a:cubicBezTo>
                    <a:pt x="333834" y="1168157"/>
                    <a:pt x="334135" y="1183902"/>
                    <a:pt x="336331" y="1198179"/>
                  </a:cubicBezTo>
                  <a:cubicBezTo>
                    <a:pt x="341155" y="1229535"/>
                    <a:pt x="332654" y="1264396"/>
                    <a:pt x="346842" y="1292772"/>
                  </a:cubicBezTo>
                  <a:cubicBezTo>
                    <a:pt x="355978" y="1311044"/>
                    <a:pt x="379685" y="1318928"/>
                    <a:pt x="399393" y="1324303"/>
                  </a:cubicBezTo>
                  <a:cubicBezTo>
                    <a:pt x="457741" y="1340216"/>
                    <a:pt x="519396" y="1341165"/>
                    <a:pt x="578069" y="1355834"/>
                  </a:cubicBezTo>
                  <a:lnTo>
                    <a:pt x="620110" y="1366345"/>
                  </a:lnTo>
                  <a:cubicBezTo>
                    <a:pt x="762157" y="1357989"/>
                    <a:pt x="903694" y="1387462"/>
                    <a:pt x="1030014" y="1324303"/>
                  </a:cubicBezTo>
                  <a:cubicBezTo>
                    <a:pt x="1069158" y="1304731"/>
                    <a:pt x="1058208" y="1300809"/>
                    <a:pt x="1093076" y="1271752"/>
                  </a:cubicBezTo>
                  <a:cubicBezTo>
                    <a:pt x="1111593" y="1256321"/>
                    <a:pt x="1233503" y="1169572"/>
                    <a:pt x="1250731" y="1135117"/>
                  </a:cubicBezTo>
                  <a:cubicBezTo>
                    <a:pt x="1258975" y="1118630"/>
                    <a:pt x="1277917" y="1076401"/>
                    <a:pt x="1292773" y="1061545"/>
                  </a:cubicBezTo>
                  <a:cubicBezTo>
                    <a:pt x="1305159" y="1049159"/>
                    <a:pt x="1322428" y="1042400"/>
                    <a:pt x="1334814" y="1030014"/>
                  </a:cubicBezTo>
                  <a:cubicBezTo>
                    <a:pt x="1382355" y="982473"/>
                    <a:pt x="1325982" y="1008435"/>
                    <a:pt x="1387366" y="987972"/>
                  </a:cubicBezTo>
                  <a:cubicBezTo>
                    <a:pt x="1401380" y="977462"/>
                    <a:pt x="1415153" y="966623"/>
                    <a:pt x="1429407" y="956441"/>
                  </a:cubicBezTo>
                  <a:cubicBezTo>
                    <a:pt x="1439686" y="949099"/>
                    <a:pt x="1453596" y="945700"/>
                    <a:pt x="1460938" y="935421"/>
                  </a:cubicBezTo>
                  <a:cubicBezTo>
                    <a:pt x="1471904" y="920069"/>
                    <a:pt x="1474952" y="900386"/>
                    <a:pt x="1481959" y="882869"/>
                  </a:cubicBezTo>
                  <a:cubicBezTo>
                    <a:pt x="1462550" y="867342"/>
                    <a:pt x="1417633" y="840120"/>
                    <a:pt x="1408386" y="809296"/>
                  </a:cubicBezTo>
                  <a:cubicBezTo>
                    <a:pt x="1401268" y="785568"/>
                    <a:pt x="1402734" y="760016"/>
                    <a:pt x="1397876" y="735724"/>
                  </a:cubicBezTo>
                  <a:cubicBezTo>
                    <a:pt x="1395703" y="724860"/>
                    <a:pt x="1390869" y="714703"/>
                    <a:pt x="1387366" y="704193"/>
                  </a:cubicBezTo>
                  <a:cubicBezTo>
                    <a:pt x="1383862" y="679669"/>
                    <a:pt x="1378229" y="655356"/>
                    <a:pt x="1376855" y="630621"/>
                  </a:cubicBezTo>
                  <a:cubicBezTo>
                    <a:pt x="1371216" y="529117"/>
                    <a:pt x="1375834" y="427038"/>
                    <a:pt x="1366345" y="325821"/>
                  </a:cubicBezTo>
                  <a:cubicBezTo>
                    <a:pt x="1365166" y="313244"/>
                    <a:pt x="1352666" y="304569"/>
                    <a:pt x="1345324" y="294290"/>
                  </a:cubicBezTo>
                  <a:cubicBezTo>
                    <a:pt x="1335142" y="280035"/>
                    <a:pt x="1323975" y="266503"/>
                    <a:pt x="1313793" y="252248"/>
                  </a:cubicBezTo>
                  <a:cubicBezTo>
                    <a:pt x="1306451" y="241969"/>
                    <a:pt x="1301223" y="230106"/>
                    <a:pt x="1292773" y="220717"/>
                  </a:cubicBezTo>
                  <a:cubicBezTo>
                    <a:pt x="1277123" y="203328"/>
                    <a:pt x="1192852" y="112445"/>
                    <a:pt x="1156138" y="105103"/>
                  </a:cubicBezTo>
                  <a:cubicBezTo>
                    <a:pt x="1138621" y="101600"/>
                    <a:pt x="1120821" y="99293"/>
                    <a:pt x="1103586" y="94593"/>
                  </a:cubicBezTo>
                  <a:cubicBezTo>
                    <a:pt x="968765" y="57824"/>
                    <a:pt x="1119848" y="87567"/>
                    <a:pt x="956442" y="52552"/>
                  </a:cubicBezTo>
                  <a:cubicBezTo>
                    <a:pt x="935604" y="48087"/>
                    <a:pt x="914276" y="46220"/>
                    <a:pt x="893379" y="42041"/>
                  </a:cubicBezTo>
                  <a:cubicBezTo>
                    <a:pt x="879215" y="39208"/>
                    <a:pt x="865462" y="34558"/>
                    <a:pt x="851338" y="31531"/>
                  </a:cubicBezTo>
                  <a:cubicBezTo>
                    <a:pt x="747814" y="9347"/>
                    <a:pt x="763665" y="13000"/>
                    <a:pt x="672662" y="0"/>
                  </a:cubicBezTo>
                  <a:cubicBezTo>
                    <a:pt x="623614" y="3503"/>
                    <a:pt x="574146" y="3216"/>
                    <a:pt x="525517" y="10510"/>
                  </a:cubicBezTo>
                  <a:cubicBezTo>
                    <a:pt x="503604" y="13797"/>
                    <a:pt x="462455" y="31531"/>
                    <a:pt x="462455" y="31531"/>
                  </a:cubicBezTo>
                  <a:cubicBezTo>
                    <a:pt x="451945" y="38538"/>
                    <a:pt x="442467" y="47422"/>
                    <a:pt x="430924" y="52552"/>
                  </a:cubicBezTo>
                  <a:cubicBezTo>
                    <a:pt x="410676" y="61551"/>
                    <a:pt x="388883" y="66565"/>
                    <a:pt x="367862" y="73572"/>
                  </a:cubicBezTo>
                  <a:cubicBezTo>
                    <a:pt x="357352" y="77075"/>
                    <a:pt x="347079" y="81396"/>
                    <a:pt x="336331" y="84083"/>
                  </a:cubicBezTo>
                  <a:cubicBezTo>
                    <a:pt x="322317" y="87586"/>
                    <a:pt x="308179" y="90625"/>
                    <a:pt x="294290" y="94593"/>
                  </a:cubicBezTo>
                  <a:cubicBezTo>
                    <a:pt x="283637" y="97637"/>
                    <a:pt x="259255" y="84083"/>
                    <a:pt x="241738" y="84083"/>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sp>
          <p:nvSpPr>
            <p:cNvPr id="18" name="Rectangle 17">
              <a:extLst>
                <a:ext uri="{FF2B5EF4-FFF2-40B4-BE49-F238E27FC236}">
                  <a16:creationId xmlns="" xmlns:a16="http://schemas.microsoft.com/office/drawing/2014/main" id="{80BEAB93-9D05-4EB4-82B9-A8E3148E8489}"/>
                </a:ext>
              </a:extLst>
            </p:cNvPr>
            <p:cNvSpPr/>
            <p:nvPr/>
          </p:nvSpPr>
          <p:spPr>
            <a:xfrm rot="20511834">
              <a:off x="7420302" y="4526377"/>
              <a:ext cx="315311" cy="6831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cxnSp>
          <p:nvCxnSpPr>
            <p:cNvPr id="19" name="Straight Arrow Connector 18">
              <a:extLst>
                <a:ext uri="{FF2B5EF4-FFF2-40B4-BE49-F238E27FC236}">
                  <a16:creationId xmlns="" xmlns:a16="http://schemas.microsoft.com/office/drawing/2014/main" id="{1EB56F11-5489-43DB-B199-A1EA2B0EF926}"/>
                </a:ext>
              </a:extLst>
            </p:cNvPr>
            <p:cNvCxnSpPr/>
            <p:nvPr/>
          </p:nvCxnSpPr>
          <p:spPr>
            <a:xfrm flipH="1" flipV="1">
              <a:off x="7353336" y="4246179"/>
              <a:ext cx="424318" cy="12297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 xmlns:a16="http://schemas.microsoft.com/office/drawing/2014/main" id="{B1FC07C2-DC9E-4BA9-9996-4F28FFBDF8A3}"/>
                </a:ext>
              </a:extLst>
            </p:cNvPr>
            <p:cNvSpPr txBox="1"/>
            <p:nvPr/>
          </p:nvSpPr>
          <p:spPr>
            <a:xfrm>
              <a:off x="5601454" y="3791690"/>
              <a:ext cx="2557918" cy="461665"/>
            </a:xfrm>
            <a:prstGeom prst="rect">
              <a:avLst/>
            </a:prstGeom>
            <a:noFill/>
          </p:spPr>
          <p:txBody>
            <a:bodyPr wrap="square" rtlCol="0">
              <a:spAutoFit/>
            </a:bodyPr>
            <a:lstStyle/>
            <a:p>
              <a:r>
                <a:rPr lang="en-US" sz="2400" b="1" u="sng" dirty="0">
                  <a:solidFill>
                    <a:srgbClr val="002060"/>
                  </a:solidFill>
                </a:rPr>
                <a:t>Kinematic Pair</a:t>
              </a:r>
              <a:endParaRPr lang="en-IN" sz="2400" b="1" u="sng" dirty="0">
                <a:solidFill>
                  <a:srgbClr val="002060"/>
                </a:solidFill>
              </a:endParaRPr>
            </a:p>
          </p:txBody>
        </p:sp>
      </p:grpSp>
      <p:grpSp>
        <p:nvGrpSpPr>
          <p:cNvPr id="21" name="Group 20">
            <a:extLst>
              <a:ext uri="{FF2B5EF4-FFF2-40B4-BE49-F238E27FC236}">
                <a16:creationId xmlns="" xmlns:a16="http://schemas.microsoft.com/office/drawing/2014/main" id="{2C47419A-1631-4C40-9E6A-49D760270264}"/>
              </a:ext>
            </a:extLst>
          </p:cNvPr>
          <p:cNvGrpSpPr/>
          <p:nvPr/>
        </p:nvGrpSpPr>
        <p:grpSpPr>
          <a:xfrm>
            <a:off x="1146031" y="4067420"/>
            <a:ext cx="3141242" cy="2226657"/>
            <a:chOff x="789628" y="4168237"/>
            <a:chExt cx="3141242" cy="2226657"/>
          </a:xfrm>
        </p:grpSpPr>
        <p:sp>
          <p:nvSpPr>
            <p:cNvPr id="22" name="Freeform 16">
              <a:extLst>
                <a:ext uri="{FF2B5EF4-FFF2-40B4-BE49-F238E27FC236}">
                  <a16:creationId xmlns="" xmlns:a16="http://schemas.microsoft.com/office/drawing/2014/main" id="{B476A7F4-C027-41C5-AA6D-BE03975D3C34}"/>
                </a:ext>
              </a:extLst>
            </p:cNvPr>
            <p:cNvSpPr/>
            <p:nvPr/>
          </p:nvSpPr>
          <p:spPr>
            <a:xfrm>
              <a:off x="1234692" y="4168237"/>
              <a:ext cx="1481959" cy="1366345"/>
            </a:xfrm>
            <a:custGeom>
              <a:avLst/>
              <a:gdLst>
                <a:gd name="connsiteX0" fmla="*/ 241738 w 1481959"/>
                <a:gd name="connsiteY0" fmla="*/ 84083 h 1366345"/>
                <a:gd name="connsiteX1" fmla="*/ 189186 w 1481959"/>
                <a:gd name="connsiteY1" fmla="*/ 94593 h 1366345"/>
                <a:gd name="connsiteX2" fmla="*/ 168166 w 1481959"/>
                <a:gd name="connsiteY2" fmla="*/ 126124 h 1366345"/>
                <a:gd name="connsiteX3" fmla="*/ 115614 w 1481959"/>
                <a:gd name="connsiteY3" fmla="*/ 189186 h 1366345"/>
                <a:gd name="connsiteX4" fmla="*/ 105104 w 1481959"/>
                <a:gd name="connsiteY4" fmla="*/ 346841 h 1366345"/>
                <a:gd name="connsiteX5" fmla="*/ 126124 w 1481959"/>
                <a:gd name="connsiteY5" fmla="*/ 378372 h 1366345"/>
                <a:gd name="connsiteX6" fmla="*/ 105104 w 1481959"/>
                <a:gd name="connsiteY6" fmla="*/ 546538 h 1366345"/>
                <a:gd name="connsiteX7" fmla="*/ 84083 w 1481959"/>
                <a:gd name="connsiteY7" fmla="*/ 578069 h 1366345"/>
                <a:gd name="connsiteX8" fmla="*/ 63062 w 1481959"/>
                <a:gd name="connsiteY8" fmla="*/ 641131 h 1366345"/>
                <a:gd name="connsiteX9" fmla="*/ 21021 w 1481959"/>
                <a:gd name="connsiteY9" fmla="*/ 725214 h 1366345"/>
                <a:gd name="connsiteX10" fmla="*/ 0 w 1481959"/>
                <a:gd name="connsiteY10" fmla="*/ 798786 h 1366345"/>
                <a:gd name="connsiteX11" fmla="*/ 10510 w 1481959"/>
                <a:gd name="connsiteY11" fmla="*/ 945931 h 1366345"/>
                <a:gd name="connsiteX12" fmla="*/ 52552 w 1481959"/>
                <a:gd name="connsiteY12" fmla="*/ 1019503 h 1366345"/>
                <a:gd name="connsiteX13" fmla="*/ 115614 w 1481959"/>
                <a:gd name="connsiteY13" fmla="*/ 1082565 h 1366345"/>
                <a:gd name="connsiteX14" fmla="*/ 220717 w 1481959"/>
                <a:gd name="connsiteY14" fmla="*/ 1114096 h 1366345"/>
                <a:gd name="connsiteX15" fmla="*/ 294290 w 1481959"/>
                <a:gd name="connsiteY15" fmla="*/ 1135117 h 1366345"/>
                <a:gd name="connsiteX16" fmla="*/ 325821 w 1481959"/>
                <a:gd name="connsiteY16" fmla="*/ 1156138 h 1366345"/>
                <a:gd name="connsiteX17" fmla="*/ 336331 w 1481959"/>
                <a:gd name="connsiteY17" fmla="*/ 1198179 h 1366345"/>
                <a:gd name="connsiteX18" fmla="*/ 346842 w 1481959"/>
                <a:gd name="connsiteY18" fmla="*/ 1292772 h 1366345"/>
                <a:gd name="connsiteX19" fmla="*/ 399393 w 1481959"/>
                <a:gd name="connsiteY19" fmla="*/ 1324303 h 1366345"/>
                <a:gd name="connsiteX20" fmla="*/ 578069 w 1481959"/>
                <a:gd name="connsiteY20" fmla="*/ 1355834 h 1366345"/>
                <a:gd name="connsiteX21" fmla="*/ 620110 w 1481959"/>
                <a:gd name="connsiteY21" fmla="*/ 1366345 h 1366345"/>
                <a:gd name="connsiteX22" fmla="*/ 1030014 w 1481959"/>
                <a:gd name="connsiteY22" fmla="*/ 1324303 h 1366345"/>
                <a:gd name="connsiteX23" fmla="*/ 1093076 w 1481959"/>
                <a:gd name="connsiteY23" fmla="*/ 1271752 h 1366345"/>
                <a:gd name="connsiteX24" fmla="*/ 1250731 w 1481959"/>
                <a:gd name="connsiteY24" fmla="*/ 1135117 h 1366345"/>
                <a:gd name="connsiteX25" fmla="*/ 1292773 w 1481959"/>
                <a:gd name="connsiteY25" fmla="*/ 1061545 h 1366345"/>
                <a:gd name="connsiteX26" fmla="*/ 1334814 w 1481959"/>
                <a:gd name="connsiteY26" fmla="*/ 1030014 h 1366345"/>
                <a:gd name="connsiteX27" fmla="*/ 1387366 w 1481959"/>
                <a:gd name="connsiteY27" fmla="*/ 987972 h 1366345"/>
                <a:gd name="connsiteX28" fmla="*/ 1429407 w 1481959"/>
                <a:gd name="connsiteY28" fmla="*/ 956441 h 1366345"/>
                <a:gd name="connsiteX29" fmla="*/ 1460938 w 1481959"/>
                <a:gd name="connsiteY29" fmla="*/ 935421 h 1366345"/>
                <a:gd name="connsiteX30" fmla="*/ 1481959 w 1481959"/>
                <a:gd name="connsiteY30" fmla="*/ 882869 h 1366345"/>
                <a:gd name="connsiteX31" fmla="*/ 1408386 w 1481959"/>
                <a:gd name="connsiteY31" fmla="*/ 809296 h 1366345"/>
                <a:gd name="connsiteX32" fmla="*/ 1397876 w 1481959"/>
                <a:gd name="connsiteY32" fmla="*/ 735724 h 1366345"/>
                <a:gd name="connsiteX33" fmla="*/ 1387366 w 1481959"/>
                <a:gd name="connsiteY33" fmla="*/ 704193 h 1366345"/>
                <a:gd name="connsiteX34" fmla="*/ 1376855 w 1481959"/>
                <a:gd name="connsiteY34" fmla="*/ 630621 h 1366345"/>
                <a:gd name="connsiteX35" fmla="*/ 1366345 w 1481959"/>
                <a:gd name="connsiteY35" fmla="*/ 325821 h 1366345"/>
                <a:gd name="connsiteX36" fmla="*/ 1345324 w 1481959"/>
                <a:gd name="connsiteY36" fmla="*/ 294290 h 1366345"/>
                <a:gd name="connsiteX37" fmla="*/ 1313793 w 1481959"/>
                <a:gd name="connsiteY37" fmla="*/ 252248 h 1366345"/>
                <a:gd name="connsiteX38" fmla="*/ 1292773 w 1481959"/>
                <a:gd name="connsiteY38" fmla="*/ 220717 h 1366345"/>
                <a:gd name="connsiteX39" fmla="*/ 1156138 w 1481959"/>
                <a:gd name="connsiteY39" fmla="*/ 105103 h 1366345"/>
                <a:gd name="connsiteX40" fmla="*/ 1103586 w 1481959"/>
                <a:gd name="connsiteY40" fmla="*/ 94593 h 1366345"/>
                <a:gd name="connsiteX41" fmla="*/ 956442 w 1481959"/>
                <a:gd name="connsiteY41" fmla="*/ 52552 h 1366345"/>
                <a:gd name="connsiteX42" fmla="*/ 893379 w 1481959"/>
                <a:gd name="connsiteY42" fmla="*/ 42041 h 1366345"/>
                <a:gd name="connsiteX43" fmla="*/ 851338 w 1481959"/>
                <a:gd name="connsiteY43" fmla="*/ 31531 h 1366345"/>
                <a:gd name="connsiteX44" fmla="*/ 672662 w 1481959"/>
                <a:gd name="connsiteY44" fmla="*/ 0 h 1366345"/>
                <a:gd name="connsiteX45" fmla="*/ 525517 w 1481959"/>
                <a:gd name="connsiteY45" fmla="*/ 10510 h 1366345"/>
                <a:gd name="connsiteX46" fmla="*/ 462455 w 1481959"/>
                <a:gd name="connsiteY46" fmla="*/ 31531 h 1366345"/>
                <a:gd name="connsiteX47" fmla="*/ 430924 w 1481959"/>
                <a:gd name="connsiteY47" fmla="*/ 52552 h 1366345"/>
                <a:gd name="connsiteX48" fmla="*/ 367862 w 1481959"/>
                <a:gd name="connsiteY48" fmla="*/ 73572 h 1366345"/>
                <a:gd name="connsiteX49" fmla="*/ 336331 w 1481959"/>
                <a:gd name="connsiteY49" fmla="*/ 84083 h 1366345"/>
                <a:gd name="connsiteX50" fmla="*/ 294290 w 1481959"/>
                <a:gd name="connsiteY50" fmla="*/ 94593 h 1366345"/>
                <a:gd name="connsiteX51" fmla="*/ 241738 w 1481959"/>
                <a:gd name="connsiteY51" fmla="*/ 84083 h 1366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481959" h="1366345">
                  <a:moveTo>
                    <a:pt x="241738" y="84083"/>
                  </a:moveTo>
                  <a:cubicBezTo>
                    <a:pt x="224221" y="84083"/>
                    <a:pt x="204696" y="85730"/>
                    <a:pt x="189186" y="94593"/>
                  </a:cubicBezTo>
                  <a:cubicBezTo>
                    <a:pt x="178219" y="100860"/>
                    <a:pt x="176253" y="116420"/>
                    <a:pt x="168166" y="126124"/>
                  </a:cubicBezTo>
                  <a:cubicBezTo>
                    <a:pt x="100722" y="207058"/>
                    <a:pt x="167810" y="110894"/>
                    <a:pt x="115614" y="189186"/>
                  </a:cubicBezTo>
                  <a:cubicBezTo>
                    <a:pt x="91024" y="262954"/>
                    <a:pt x="82891" y="257990"/>
                    <a:pt x="105104" y="346841"/>
                  </a:cubicBezTo>
                  <a:cubicBezTo>
                    <a:pt x="108168" y="359096"/>
                    <a:pt x="119117" y="367862"/>
                    <a:pt x="126124" y="378372"/>
                  </a:cubicBezTo>
                  <a:cubicBezTo>
                    <a:pt x="124859" y="393552"/>
                    <a:pt x="122269" y="506486"/>
                    <a:pt x="105104" y="546538"/>
                  </a:cubicBezTo>
                  <a:cubicBezTo>
                    <a:pt x="100128" y="558149"/>
                    <a:pt x="91090" y="567559"/>
                    <a:pt x="84083" y="578069"/>
                  </a:cubicBezTo>
                  <a:cubicBezTo>
                    <a:pt x="77076" y="599090"/>
                    <a:pt x="72971" y="621312"/>
                    <a:pt x="63062" y="641131"/>
                  </a:cubicBezTo>
                  <a:cubicBezTo>
                    <a:pt x="49048" y="669159"/>
                    <a:pt x="30931" y="695486"/>
                    <a:pt x="21021" y="725214"/>
                  </a:cubicBezTo>
                  <a:cubicBezTo>
                    <a:pt x="5942" y="770449"/>
                    <a:pt x="13197" y="745997"/>
                    <a:pt x="0" y="798786"/>
                  </a:cubicBezTo>
                  <a:cubicBezTo>
                    <a:pt x="3503" y="847834"/>
                    <a:pt x="2426" y="897427"/>
                    <a:pt x="10510" y="945931"/>
                  </a:cubicBezTo>
                  <a:cubicBezTo>
                    <a:pt x="12462" y="957643"/>
                    <a:pt x="42769" y="1008497"/>
                    <a:pt x="52552" y="1019503"/>
                  </a:cubicBezTo>
                  <a:cubicBezTo>
                    <a:pt x="72302" y="1041722"/>
                    <a:pt x="87412" y="1073164"/>
                    <a:pt x="115614" y="1082565"/>
                  </a:cubicBezTo>
                  <a:cubicBezTo>
                    <a:pt x="265502" y="1132528"/>
                    <a:pt x="109511" y="1082322"/>
                    <a:pt x="220717" y="1114096"/>
                  </a:cubicBezTo>
                  <a:cubicBezTo>
                    <a:pt x="326255" y="1144250"/>
                    <a:pt x="162874" y="1102265"/>
                    <a:pt x="294290" y="1135117"/>
                  </a:cubicBezTo>
                  <a:cubicBezTo>
                    <a:pt x="304800" y="1142124"/>
                    <a:pt x="318814" y="1145628"/>
                    <a:pt x="325821" y="1156138"/>
                  </a:cubicBezTo>
                  <a:cubicBezTo>
                    <a:pt x="333834" y="1168157"/>
                    <a:pt x="334135" y="1183902"/>
                    <a:pt x="336331" y="1198179"/>
                  </a:cubicBezTo>
                  <a:cubicBezTo>
                    <a:pt x="341155" y="1229535"/>
                    <a:pt x="332654" y="1264396"/>
                    <a:pt x="346842" y="1292772"/>
                  </a:cubicBezTo>
                  <a:cubicBezTo>
                    <a:pt x="355978" y="1311044"/>
                    <a:pt x="379685" y="1318928"/>
                    <a:pt x="399393" y="1324303"/>
                  </a:cubicBezTo>
                  <a:cubicBezTo>
                    <a:pt x="457741" y="1340216"/>
                    <a:pt x="519396" y="1341165"/>
                    <a:pt x="578069" y="1355834"/>
                  </a:cubicBezTo>
                  <a:lnTo>
                    <a:pt x="620110" y="1366345"/>
                  </a:lnTo>
                  <a:cubicBezTo>
                    <a:pt x="762157" y="1357989"/>
                    <a:pt x="903694" y="1387462"/>
                    <a:pt x="1030014" y="1324303"/>
                  </a:cubicBezTo>
                  <a:cubicBezTo>
                    <a:pt x="1069158" y="1304731"/>
                    <a:pt x="1058208" y="1300809"/>
                    <a:pt x="1093076" y="1271752"/>
                  </a:cubicBezTo>
                  <a:cubicBezTo>
                    <a:pt x="1111593" y="1256321"/>
                    <a:pt x="1233503" y="1169572"/>
                    <a:pt x="1250731" y="1135117"/>
                  </a:cubicBezTo>
                  <a:cubicBezTo>
                    <a:pt x="1258975" y="1118630"/>
                    <a:pt x="1277917" y="1076401"/>
                    <a:pt x="1292773" y="1061545"/>
                  </a:cubicBezTo>
                  <a:cubicBezTo>
                    <a:pt x="1305159" y="1049159"/>
                    <a:pt x="1322428" y="1042400"/>
                    <a:pt x="1334814" y="1030014"/>
                  </a:cubicBezTo>
                  <a:cubicBezTo>
                    <a:pt x="1382355" y="982473"/>
                    <a:pt x="1325982" y="1008435"/>
                    <a:pt x="1387366" y="987972"/>
                  </a:cubicBezTo>
                  <a:cubicBezTo>
                    <a:pt x="1401380" y="977462"/>
                    <a:pt x="1415153" y="966623"/>
                    <a:pt x="1429407" y="956441"/>
                  </a:cubicBezTo>
                  <a:cubicBezTo>
                    <a:pt x="1439686" y="949099"/>
                    <a:pt x="1453596" y="945700"/>
                    <a:pt x="1460938" y="935421"/>
                  </a:cubicBezTo>
                  <a:cubicBezTo>
                    <a:pt x="1471904" y="920069"/>
                    <a:pt x="1474952" y="900386"/>
                    <a:pt x="1481959" y="882869"/>
                  </a:cubicBezTo>
                  <a:cubicBezTo>
                    <a:pt x="1462550" y="867342"/>
                    <a:pt x="1417633" y="840120"/>
                    <a:pt x="1408386" y="809296"/>
                  </a:cubicBezTo>
                  <a:cubicBezTo>
                    <a:pt x="1401268" y="785568"/>
                    <a:pt x="1402734" y="760016"/>
                    <a:pt x="1397876" y="735724"/>
                  </a:cubicBezTo>
                  <a:cubicBezTo>
                    <a:pt x="1395703" y="724860"/>
                    <a:pt x="1390869" y="714703"/>
                    <a:pt x="1387366" y="704193"/>
                  </a:cubicBezTo>
                  <a:cubicBezTo>
                    <a:pt x="1383862" y="679669"/>
                    <a:pt x="1378229" y="655356"/>
                    <a:pt x="1376855" y="630621"/>
                  </a:cubicBezTo>
                  <a:cubicBezTo>
                    <a:pt x="1371216" y="529117"/>
                    <a:pt x="1375834" y="427038"/>
                    <a:pt x="1366345" y="325821"/>
                  </a:cubicBezTo>
                  <a:cubicBezTo>
                    <a:pt x="1365166" y="313244"/>
                    <a:pt x="1352666" y="304569"/>
                    <a:pt x="1345324" y="294290"/>
                  </a:cubicBezTo>
                  <a:cubicBezTo>
                    <a:pt x="1335142" y="280035"/>
                    <a:pt x="1323975" y="266503"/>
                    <a:pt x="1313793" y="252248"/>
                  </a:cubicBezTo>
                  <a:cubicBezTo>
                    <a:pt x="1306451" y="241969"/>
                    <a:pt x="1301223" y="230106"/>
                    <a:pt x="1292773" y="220717"/>
                  </a:cubicBezTo>
                  <a:cubicBezTo>
                    <a:pt x="1277123" y="203328"/>
                    <a:pt x="1192852" y="112445"/>
                    <a:pt x="1156138" y="105103"/>
                  </a:cubicBezTo>
                  <a:cubicBezTo>
                    <a:pt x="1138621" y="101600"/>
                    <a:pt x="1120821" y="99293"/>
                    <a:pt x="1103586" y="94593"/>
                  </a:cubicBezTo>
                  <a:cubicBezTo>
                    <a:pt x="968765" y="57824"/>
                    <a:pt x="1119848" y="87567"/>
                    <a:pt x="956442" y="52552"/>
                  </a:cubicBezTo>
                  <a:cubicBezTo>
                    <a:pt x="935604" y="48087"/>
                    <a:pt x="914276" y="46220"/>
                    <a:pt x="893379" y="42041"/>
                  </a:cubicBezTo>
                  <a:cubicBezTo>
                    <a:pt x="879215" y="39208"/>
                    <a:pt x="865462" y="34558"/>
                    <a:pt x="851338" y="31531"/>
                  </a:cubicBezTo>
                  <a:cubicBezTo>
                    <a:pt x="747814" y="9347"/>
                    <a:pt x="763665" y="13000"/>
                    <a:pt x="672662" y="0"/>
                  </a:cubicBezTo>
                  <a:cubicBezTo>
                    <a:pt x="623614" y="3503"/>
                    <a:pt x="574146" y="3216"/>
                    <a:pt x="525517" y="10510"/>
                  </a:cubicBezTo>
                  <a:cubicBezTo>
                    <a:pt x="503604" y="13797"/>
                    <a:pt x="462455" y="31531"/>
                    <a:pt x="462455" y="31531"/>
                  </a:cubicBezTo>
                  <a:cubicBezTo>
                    <a:pt x="451945" y="38538"/>
                    <a:pt x="442467" y="47422"/>
                    <a:pt x="430924" y="52552"/>
                  </a:cubicBezTo>
                  <a:cubicBezTo>
                    <a:pt x="410676" y="61551"/>
                    <a:pt x="388883" y="66565"/>
                    <a:pt x="367862" y="73572"/>
                  </a:cubicBezTo>
                  <a:cubicBezTo>
                    <a:pt x="357352" y="77075"/>
                    <a:pt x="347079" y="81396"/>
                    <a:pt x="336331" y="84083"/>
                  </a:cubicBezTo>
                  <a:cubicBezTo>
                    <a:pt x="322317" y="87586"/>
                    <a:pt x="308179" y="90625"/>
                    <a:pt x="294290" y="94593"/>
                  </a:cubicBezTo>
                  <a:cubicBezTo>
                    <a:pt x="283637" y="97637"/>
                    <a:pt x="259255" y="84083"/>
                    <a:pt x="241738" y="84083"/>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sp>
          <p:nvSpPr>
            <p:cNvPr id="23" name="TextBox 22">
              <a:extLst>
                <a:ext uri="{FF2B5EF4-FFF2-40B4-BE49-F238E27FC236}">
                  <a16:creationId xmlns="" xmlns:a16="http://schemas.microsoft.com/office/drawing/2014/main" id="{EB477D3D-7C12-4D7B-B78E-018BD06CFE27}"/>
                </a:ext>
              </a:extLst>
            </p:cNvPr>
            <p:cNvSpPr txBox="1"/>
            <p:nvPr/>
          </p:nvSpPr>
          <p:spPr>
            <a:xfrm>
              <a:off x="789628" y="5563897"/>
              <a:ext cx="3141242" cy="830997"/>
            </a:xfrm>
            <a:prstGeom prst="rect">
              <a:avLst/>
            </a:prstGeom>
            <a:noFill/>
          </p:spPr>
          <p:txBody>
            <a:bodyPr wrap="square" rtlCol="0">
              <a:spAutoFit/>
            </a:bodyPr>
            <a:lstStyle/>
            <a:p>
              <a:r>
                <a:rPr lang="en-US" sz="2400" b="1" u="sng" dirty="0">
                  <a:solidFill>
                    <a:srgbClr val="002060"/>
                  </a:solidFill>
                </a:rPr>
                <a:t>Unconstrained Rigid Body – 6 DOF</a:t>
              </a:r>
              <a:endParaRPr lang="en-IN" sz="2400" b="1" u="sng" dirty="0">
                <a:solidFill>
                  <a:srgbClr val="002060"/>
                </a:solidFill>
              </a:endParaRPr>
            </a:p>
          </p:txBody>
        </p:sp>
      </p:grpSp>
      <p:sp>
        <p:nvSpPr>
          <p:cNvPr id="24" name="Rectangle 23">
            <a:extLst>
              <a:ext uri="{FF2B5EF4-FFF2-40B4-BE49-F238E27FC236}">
                <a16:creationId xmlns="" xmlns:a16="http://schemas.microsoft.com/office/drawing/2014/main" id="{EDF05B63-3D47-4764-8343-EAB85BBBCDEE}"/>
              </a:ext>
            </a:extLst>
          </p:cNvPr>
          <p:cNvSpPr/>
          <p:nvPr/>
        </p:nvSpPr>
        <p:spPr>
          <a:xfrm>
            <a:off x="8492358" y="4996082"/>
            <a:ext cx="3699641" cy="1200329"/>
          </a:xfrm>
          <a:prstGeom prst="rect">
            <a:avLst/>
          </a:prstGeom>
        </p:spPr>
        <p:txBody>
          <a:bodyPr wrap="square">
            <a:spAutoFit/>
          </a:bodyPr>
          <a:lstStyle/>
          <a:p>
            <a:r>
              <a:rPr lang="en-US" sz="2400" dirty="0">
                <a:solidFill>
                  <a:srgbClr val="000000"/>
                </a:solidFill>
              </a:rPr>
              <a:t>one or more of the 6 DOF are curtailed and only a few are retained</a:t>
            </a:r>
            <a:endParaRPr lang="en-IN" sz="2400" dirty="0">
              <a:solidFill>
                <a:srgbClr val="000000"/>
              </a:solidFill>
            </a:endParaRPr>
          </a:p>
        </p:txBody>
      </p:sp>
      <p:cxnSp>
        <p:nvCxnSpPr>
          <p:cNvPr id="25" name="Straight Connector 24">
            <a:extLst>
              <a:ext uri="{FF2B5EF4-FFF2-40B4-BE49-F238E27FC236}">
                <a16:creationId xmlns="" xmlns:a16="http://schemas.microsoft.com/office/drawing/2014/main" id="{ED8075D5-8F52-4BD0-BCD5-74E61DB573B3}"/>
              </a:ext>
            </a:extLst>
          </p:cNvPr>
          <p:cNvCxnSpPr/>
          <p:nvPr/>
        </p:nvCxnSpPr>
        <p:spPr>
          <a:xfrm>
            <a:off x="14963" y="3873122"/>
            <a:ext cx="12177037"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 xmlns:a16="http://schemas.microsoft.com/office/drawing/2014/main" id="{D357A872-4BAF-47B0-8FC4-E120F5E5006B}"/>
              </a:ext>
            </a:extLst>
          </p:cNvPr>
          <p:cNvSpPr txBox="1"/>
          <p:nvPr/>
        </p:nvSpPr>
        <p:spPr>
          <a:xfrm>
            <a:off x="8663559" y="3785089"/>
            <a:ext cx="3007110" cy="1200329"/>
          </a:xfrm>
          <a:prstGeom prst="rect">
            <a:avLst/>
          </a:prstGeom>
          <a:noFill/>
        </p:spPr>
        <p:txBody>
          <a:bodyPr wrap="square" rtlCol="0">
            <a:spAutoFit/>
          </a:bodyPr>
          <a:lstStyle/>
          <a:p>
            <a:r>
              <a:rPr lang="en-US" sz="2400" b="1" u="sng" dirty="0">
                <a:solidFill>
                  <a:srgbClr val="002060"/>
                </a:solidFill>
              </a:rPr>
              <a:t>Rigid Body is connected to another rigid body</a:t>
            </a:r>
            <a:endParaRPr lang="en-IN" sz="2400" b="1" u="sng" dirty="0">
              <a:solidFill>
                <a:srgbClr val="002060"/>
              </a:solidFill>
            </a:endParaRPr>
          </a:p>
        </p:txBody>
      </p:sp>
      <p:sp>
        <p:nvSpPr>
          <p:cNvPr id="28" name="TextBox 27">
            <a:extLst>
              <a:ext uri="{FF2B5EF4-FFF2-40B4-BE49-F238E27FC236}">
                <a16:creationId xmlns="" xmlns:a16="http://schemas.microsoft.com/office/drawing/2014/main" id="{7777605B-C374-40FB-B624-4AAFD7B63CAE}"/>
              </a:ext>
            </a:extLst>
          </p:cNvPr>
          <p:cNvSpPr txBox="1"/>
          <p:nvPr/>
        </p:nvSpPr>
        <p:spPr>
          <a:xfrm>
            <a:off x="1048102" y="6578768"/>
            <a:ext cx="2429883" cy="276999"/>
          </a:xfrm>
          <a:prstGeom prst="rect">
            <a:avLst/>
          </a:prstGeom>
          <a:noFill/>
        </p:spPr>
        <p:txBody>
          <a:bodyPr wrap="square">
            <a:spAutoFit/>
          </a:bodyPr>
          <a:lstStyle/>
          <a:p>
            <a:r>
              <a:rPr lang="en-IN" sz="1200" dirty="0">
                <a:solidFill>
                  <a:srgbClr val="000000"/>
                </a:solidFill>
              </a:rPr>
              <a:t>OVERVIEW OF KINEMATICS</a:t>
            </a:r>
          </a:p>
        </p:txBody>
      </p:sp>
    </p:spTree>
    <p:extLst>
      <p:ext uri="{BB962C8B-B14F-4D97-AF65-F5344CB8AC3E}">
        <p14:creationId xmlns:p14="http://schemas.microsoft.com/office/powerpoint/2010/main" val="2138715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21A84269-9D8E-4B82-AD1D-52EBB7608ECB}"/>
              </a:ext>
            </a:extLst>
          </p:cNvPr>
          <p:cNvSpPr>
            <a:spLocks noGrp="1"/>
          </p:cNvSpPr>
          <p:nvPr>
            <p:ph type="sldNum" sz="quarter" idx="12"/>
          </p:nvPr>
        </p:nvSpPr>
        <p:spPr/>
        <p:txBody>
          <a:bodyPr/>
          <a:lstStyle/>
          <a:p>
            <a:fld id="{AC383DC2-5599-43D7-9E00-1EF46298FDA3}" type="slidenum">
              <a:rPr lang="en-IN" smtClean="0"/>
              <a:pPr/>
              <a:t>13</a:t>
            </a:fld>
            <a:endParaRPr lang="en-IN"/>
          </a:p>
        </p:txBody>
      </p:sp>
      <p:sp>
        <p:nvSpPr>
          <p:cNvPr id="6" name="Title 1">
            <a:extLst>
              <a:ext uri="{FF2B5EF4-FFF2-40B4-BE49-F238E27FC236}">
                <a16:creationId xmlns="" xmlns:a16="http://schemas.microsoft.com/office/drawing/2014/main" id="{A34EB825-A521-4E08-9772-C2325E1985CA}"/>
              </a:ext>
            </a:extLst>
          </p:cNvPr>
          <p:cNvSpPr>
            <a:spLocks noGrp="1"/>
          </p:cNvSpPr>
          <p:nvPr>
            <p:ph type="title" idx="4294967295"/>
          </p:nvPr>
        </p:nvSpPr>
        <p:spPr>
          <a:xfrm>
            <a:off x="2568148" y="926835"/>
            <a:ext cx="6200111" cy="720081"/>
          </a:xfrm>
        </p:spPr>
        <p:txBody>
          <a:bodyPr>
            <a:normAutofit fontScale="90000"/>
          </a:bodyPr>
          <a:lstStyle/>
          <a:p>
            <a:r>
              <a:rPr lang="en-IN" b="1" dirty="0">
                <a:solidFill>
                  <a:srgbClr val="FF0000"/>
                </a:solidFill>
              </a:rPr>
              <a:t>KINEMATIC PAIR</a:t>
            </a:r>
          </a:p>
        </p:txBody>
      </p:sp>
      <p:sp>
        <p:nvSpPr>
          <p:cNvPr id="7" name="TextBox 6">
            <a:extLst>
              <a:ext uri="{FF2B5EF4-FFF2-40B4-BE49-F238E27FC236}">
                <a16:creationId xmlns="" xmlns:a16="http://schemas.microsoft.com/office/drawing/2014/main" id="{CBC2566C-4F8D-4A82-B53F-9DD379A27B88}"/>
              </a:ext>
            </a:extLst>
          </p:cNvPr>
          <p:cNvSpPr txBox="1"/>
          <p:nvPr/>
        </p:nvSpPr>
        <p:spPr>
          <a:xfrm>
            <a:off x="542405" y="2186941"/>
            <a:ext cx="2025743" cy="1323439"/>
          </a:xfrm>
          <a:prstGeom prst="rect">
            <a:avLst/>
          </a:prstGeom>
          <a:noFill/>
        </p:spPr>
        <p:txBody>
          <a:bodyPr wrap="square" rtlCol="0">
            <a:spAutoFit/>
          </a:bodyPr>
          <a:lstStyle/>
          <a:p>
            <a:r>
              <a:rPr lang="en-US" sz="4000" u="sng" dirty="0">
                <a:solidFill>
                  <a:srgbClr val="000000"/>
                </a:solidFill>
              </a:rPr>
              <a:t>LOWER PAIR</a:t>
            </a:r>
            <a:endParaRPr lang="en-IN" sz="4000" u="sng" dirty="0">
              <a:solidFill>
                <a:srgbClr val="000000"/>
              </a:solidFill>
            </a:endParaRPr>
          </a:p>
        </p:txBody>
      </p:sp>
      <p:sp>
        <p:nvSpPr>
          <p:cNvPr id="8" name="TextBox 7">
            <a:extLst>
              <a:ext uri="{FF2B5EF4-FFF2-40B4-BE49-F238E27FC236}">
                <a16:creationId xmlns="" xmlns:a16="http://schemas.microsoft.com/office/drawing/2014/main" id="{005BA9F9-01AA-430D-865F-78AA17F15D1A}"/>
              </a:ext>
            </a:extLst>
          </p:cNvPr>
          <p:cNvSpPr txBox="1"/>
          <p:nvPr/>
        </p:nvSpPr>
        <p:spPr>
          <a:xfrm>
            <a:off x="4489426" y="2361191"/>
            <a:ext cx="2210256" cy="1323439"/>
          </a:xfrm>
          <a:prstGeom prst="rect">
            <a:avLst/>
          </a:prstGeom>
          <a:noFill/>
        </p:spPr>
        <p:txBody>
          <a:bodyPr wrap="square" rtlCol="0">
            <a:spAutoFit/>
          </a:bodyPr>
          <a:lstStyle/>
          <a:p>
            <a:r>
              <a:rPr lang="en-US" sz="4000" u="sng" dirty="0">
                <a:solidFill>
                  <a:srgbClr val="000000"/>
                </a:solidFill>
              </a:rPr>
              <a:t>HIGHER PAIR</a:t>
            </a:r>
            <a:endParaRPr lang="en-IN" sz="4000" u="sng" dirty="0">
              <a:solidFill>
                <a:srgbClr val="000000"/>
              </a:solidFill>
            </a:endParaRPr>
          </a:p>
        </p:txBody>
      </p:sp>
      <p:sp>
        <p:nvSpPr>
          <p:cNvPr id="9" name="TextBox 8">
            <a:extLst>
              <a:ext uri="{FF2B5EF4-FFF2-40B4-BE49-F238E27FC236}">
                <a16:creationId xmlns="" xmlns:a16="http://schemas.microsoft.com/office/drawing/2014/main" id="{C757B1ED-D38D-4062-B4E2-CE2780D20C1C}"/>
              </a:ext>
            </a:extLst>
          </p:cNvPr>
          <p:cNvSpPr txBox="1"/>
          <p:nvPr/>
        </p:nvSpPr>
        <p:spPr>
          <a:xfrm>
            <a:off x="8620961" y="2186941"/>
            <a:ext cx="3066542" cy="1323439"/>
          </a:xfrm>
          <a:prstGeom prst="rect">
            <a:avLst/>
          </a:prstGeom>
          <a:noFill/>
        </p:spPr>
        <p:txBody>
          <a:bodyPr wrap="square" rtlCol="0">
            <a:spAutoFit/>
          </a:bodyPr>
          <a:lstStyle/>
          <a:p>
            <a:r>
              <a:rPr lang="en-US" sz="4000" u="sng" dirty="0">
                <a:solidFill>
                  <a:srgbClr val="000000"/>
                </a:solidFill>
              </a:rPr>
              <a:t>WRAPPING PAIR</a:t>
            </a:r>
            <a:endParaRPr lang="en-IN" sz="4000" u="sng" dirty="0">
              <a:solidFill>
                <a:srgbClr val="000000"/>
              </a:solidFill>
            </a:endParaRPr>
          </a:p>
        </p:txBody>
      </p:sp>
      <p:sp>
        <p:nvSpPr>
          <p:cNvPr id="10" name="Down Arrow 10">
            <a:extLst>
              <a:ext uri="{FF2B5EF4-FFF2-40B4-BE49-F238E27FC236}">
                <a16:creationId xmlns="" xmlns:a16="http://schemas.microsoft.com/office/drawing/2014/main" id="{DFC2F9A2-D074-46E9-B9AB-A873F593B848}"/>
              </a:ext>
            </a:extLst>
          </p:cNvPr>
          <p:cNvSpPr/>
          <p:nvPr/>
        </p:nvSpPr>
        <p:spPr>
          <a:xfrm rot="3288880">
            <a:off x="2607396" y="1605744"/>
            <a:ext cx="296496" cy="7661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sp>
        <p:nvSpPr>
          <p:cNvPr id="11" name="Down Arrow 11">
            <a:extLst>
              <a:ext uri="{FF2B5EF4-FFF2-40B4-BE49-F238E27FC236}">
                <a16:creationId xmlns="" xmlns:a16="http://schemas.microsoft.com/office/drawing/2014/main" id="{871F01A5-5253-4072-B5B4-56363C2879DD}"/>
              </a:ext>
            </a:extLst>
          </p:cNvPr>
          <p:cNvSpPr/>
          <p:nvPr/>
        </p:nvSpPr>
        <p:spPr>
          <a:xfrm>
            <a:off x="5318233" y="1709549"/>
            <a:ext cx="276321" cy="6516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sp>
        <p:nvSpPr>
          <p:cNvPr id="12" name="Down Arrow 12">
            <a:extLst>
              <a:ext uri="{FF2B5EF4-FFF2-40B4-BE49-F238E27FC236}">
                <a16:creationId xmlns="" xmlns:a16="http://schemas.microsoft.com/office/drawing/2014/main" id="{6D2823BC-52CB-402C-92D6-7A146F22ABAC}"/>
              </a:ext>
            </a:extLst>
          </p:cNvPr>
          <p:cNvSpPr/>
          <p:nvPr/>
        </p:nvSpPr>
        <p:spPr>
          <a:xfrm rot="19121278">
            <a:off x="8159690" y="1808736"/>
            <a:ext cx="296496" cy="6798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sp>
        <p:nvSpPr>
          <p:cNvPr id="13" name="TextBox 12">
            <a:extLst>
              <a:ext uri="{FF2B5EF4-FFF2-40B4-BE49-F238E27FC236}">
                <a16:creationId xmlns="" xmlns:a16="http://schemas.microsoft.com/office/drawing/2014/main" id="{602FCB1F-F6AF-48C5-BB82-1F2D32F908BD}"/>
              </a:ext>
            </a:extLst>
          </p:cNvPr>
          <p:cNvSpPr txBox="1"/>
          <p:nvPr/>
        </p:nvSpPr>
        <p:spPr>
          <a:xfrm>
            <a:off x="83280" y="4078550"/>
            <a:ext cx="2943991" cy="830997"/>
          </a:xfrm>
          <a:prstGeom prst="rect">
            <a:avLst/>
          </a:prstGeom>
          <a:noFill/>
        </p:spPr>
        <p:txBody>
          <a:bodyPr wrap="square" rtlCol="0">
            <a:spAutoFit/>
          </a:bodyPr>
          <a:lstStyle/>
          <a:p>
            <a:r>
              <a:rPr lang="en-US" sz="2400" dirty="0">
                <a:solidFill>
                  <a:srgbClr val="000000"/>
                </a:solidFill>
              </a:rPr>
              <a:t>Bodies connected have area contact</a:t>
            </a:r>
            <a:endParaRPr lang="en-IN" sz="2400" dirty="0">
              <a:solidFill>
                <a:srgbClr val="000000"/>
              </a:solidFill>
            </a:endParaRPr>
          </a:p>
        </p:txBody>
      </p:sp>
      <p:sp>
        <p:nvSpPr>
          <p:cNvPr id="14" name="TextBox 13">
            <a:extLst>
              <a:ext uri="{FF2B5EF4-FFF2-40B4-BE49-F238E27FC236}">
                <a16:creationId xmlns="" xmlns:a16="http://schemas.microsoft.com/office/drawing/2014/main" id="{B1AD4EC6-849E-4BD3-907F-D9F1629D7121}"/>
              </a:ext>
            </a:extLst>
          </p:cNvPr>
          <p:cNvSpPr txBox="1"/>
          <p:nvPr/>
        </p:nvSpPr>
        <p:spPr>
          <a:xfrm>
            <a:off x="4113149" y="3801298"/>
            <a:ext cx="2943991" cy="1200329"/>
          </a:xfrm>
          <a:prstGeom prst="rect">
            <a:avLst/>
          </a:prstGeom>
          <a:noFill/>
        </p:spPr>
        <p:txBody>
          <a:bodyPr wrap="square" rtlCol="0">
            <a:spAutoFit/>
          </a:bodyPr>
          <a:lstStyle/>
          <a:p>
            <a:r>
              <a:rPr lang="en-US" sz="2400" dirty="0">
                <a:solidFill>
                  <a:srgbClr val="000000"/>
                </a:solidFill>
              </a:rPr>
              <a:t>Bodies connected have line or point contact</a:t>
            </a:r>
            <a:endParaRPr lang="en-IN" sz="2400" dirty="0">
              <a:solidFill>
                <a:srgbClr val="000000"/>
              </a:solidFill>
            </a:endParaRPr>
          </a:p>
        </p:txBody>
      </p:sp>
      <p:sp>
        <p:nvSpPr>
          <p:cNvPr id="15" name="TextBox 14">
            <a:extLst>
              <a:ext uri="{FF2B5EF4-FFF2-40B4-BE49-F238E27FC236}">
                <a16:creationId xmlns="" xmlns:a16="http://schemas.microsoft.com/office/drawing/2014/main" id="{3505302C-0539-4D1B-A04E-5BFC160F736B}"/>
              </a:ext>
            </a:extLst>
          </p:cNvPr>
          <p:cNvSpPr txBox="1"/>
          <p:nvPr/>
        </p:nvSpPr>
        <p:spPr>
          <a:xfrm>
            <a:off x="8688978" y="3579767"/>
            <a:ext cx="2943991" cy="2308324"/>
          </a:xfrm>
          <a:prstGeom prst="rect">
            <a:avLst/>
          </a:prstGeom>
          <a:noFill/>
        </p:spPr>
        <p:txBody>
          <a:bodyPr wrap="square" rtlCol="0">
            <a:spAutoFit/>
          </a:bodyPr>
          <a:lstStyle/>
          <a:p>
            <a:r>
              <a:rPr lang="en-US" sz="2400" dirty="0">
                <a:solidFill>
                  <a:srgbClr val="000000"/>
                </a:solidFill>
              </a:rPr>
              <a:t>One Body wraps over the other. </a:t>
            </a:r>
            <a:r>
              <a:rPr lang="en-US" sz="2400" dirty="0" err="1">
                <a:solidFill>
                  <a:srgbClr val="000000"/>
                </a:solidFill>
              </a:rPr>
              <a:t>Eg</a:t>
            </a:r>
            <a:r>
              <a:rPr lang="en-US" sz="2400" dirty="0">
                <a:solidFill>
                  <a:srgbClr val="000000"/>
                </a:solidFill>
              </a:rPr>
              <a:t>. Belt wrapping around pulley or chain wrapping around sprocket</a:t>
            </a:r>
            <a:endParaRPr lang="en-IN" sz="2400" dirty="0">
              <a:solidFill>
                <a:srgbClr val="000000"/>
              </a:solidFill>
            </a:endParaRPr>
          </a:p>
        </p:txBody>
      </p:sp>
      <p:sp>
        <p:nvSpPr>
          <p:cNvPr id="17" name="TextBox 16">
            <a:extLst>
              <a:ext uri="{FF2B5EF4-FFF2-40B4-BE49-F238E27FC236}">
                <a16:creationId xmlns="" xmlns:a16="http://schemas.microsoft.com/office/drawing/2014/main" id="{7777605B-C374-40FB-B624-4AAFD7B63CAE}"/>
              </a:ext>
            </a:extLst>
          </p:cNvPr>
          <p:cNvSpPr txBox="1"/>
          <p:nvPr/>
        </p:nvSpPr>
        <p:spPr>
          <a:xfrm>
            <a:off x="1048102" y="6578768"/>
            <a:ext cx="2429883" cy="276999"/>
          </a:xfrm>
          <a:prstGeom prst="rect">
            <a:avLst/>
          </a:prstGeom>
          <a:noFill/>
        </p:spPr>
        <p:txBody>
          <a:bodyPr wrap="square">
            <a:spAutoFit/>
          </a:bodyPr>
          <a:lstStyle/>
          <a:p>
            <a:r>
              <a:rPr lang="en-IN" sz="1200" dirty="0">
                <a:solidFill>
                  <a:srgbClr val="000000"/>
                </a:solidFill>
              </a:rPr>
              <a:t>OVERVIEW OF KINEMATICS</a:t>
            </a:r>
          </a:p>
        </p:txBody>
      </p:sp>
    </p:spTree>
    <p:extLst>
      <p:ext uri="{BB962C8B-B14F-4D97-AF65-F5344CB8AC3E}">
        <p14:creationId xmlns:p14="http://schemas.microsoft.com/office/powerpoint/2010/main" val="721564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CCBF4004-A479-406D-92AA-F51B6576FA9E}"/>
              </a:ext>
            </a:extLst>
          </p:cNvPr>
          <p:cNvSpPr>
            <a:spLocks noGrp="1"/>
          </p:cNvSpPr>
          <p:nvPr>
            <p:ph type="sldNum" sz="quarter" idx="12"/>
          </p:nvPr>
        </p:nvSpPr>
        <p:spPr/>
        <p:txBody>
          <a:bodyPr/>
          <a:lstStyle/>
          <a:p>
            <a:fld id="{AC383DC2-5599-43D7-9E00-1EF46298FDA3}" type="slidenum">
              <a:rPr lang="en-IN" smtClean="0"/>
              <a:pPr/>
              <a:t>14</a:t>
            </a:fld>
            <a:endParaRPr lang="en-IN"/>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 xmlns:a16="http://schemas.microsoft.com/office/drawing/2014/main" id="{725260FE-8D27-40F3-B4E4-543E22860641}"/>
                  </a:ext>
                </a:extLst>
              </p:cNvPr>
              <p:cNvGraphicFramePr>
                <a:graphicFrameLocks noGrp="1"/>
              </p:cNvGraphicFramePr>
              <p:nvPr>
                <p:extLst>
                  <p:ext uri="{D42A27DB-BD31-4B8C-83A1-F6EECF244321}">
                    <p14:modId xmlns:p14="http://schemas.microsoft.com/office/powerpoint/2010/main" val="772232780"/>
                  </p:ext>
                </p:extLst>
              </p:nvPr>
            </p:nvGraphicFramePr>
            <p:xfrm>
              <a:off x="112859" y="4704174"/>
              <a:ext cx="11138985" cy="1483360"/>
            </p:xfrm>
            <a:graphic>
              <a:graphicData uri="http://schemas.openxmlformats.org/drawingml/2006/table">
                <a:tbl>
                  <a:tblPr firstRow="1" bandRow="1">
                    <a:tableStyleId>{5C22544A-7EE6-4342-B048-85BDC9FD1C3A}</a:tableStyleId>
                  </a:tblPr>
                  <a:tblGrid>
                    <a:gridCol w="2227797">
                      <a:extLst>
                        <a:ext uri="{9D8B030D-6E8A-4147-A177-3AD203B41FA5}">
                          <a16:colId xmlns="" xmlns:a16="http://schemas.microsoft.com/office/drawing/2014/main" val="2762378012"/>
                        </a:ext>
                      </a:extLst>
                    </a:gridCol>
                    <a:gridCol w="2227797">
                      <a:extLst>
                        <a:ext uri="{9D8B030D-6E8A-4147-A177-3AD203B41FA5}">
                          <a16:colId xmlns="" xmlns:a16="http://schemas.microsoft.com/office/drawing/2014/main" val="2123843555"/>
                        </a:ext>
                      </a:extLst>
                    </a:gridCol>
                    <a:gridCol w="2227797">
                      <a:extLst>
                        <a:ext uri="{9D8B030D-6E8A-4147-A177-3AD203B41FA5}">
                          <a16:colId xmlns="" xmlns:a16="http://schemas.microsoft.com/office/drawing/2014/main" val="13045175"/>
                        </a:ext>
                      </a:extLst>
                    </a:gridCol>
                    <a:gridCol w="2227797">
                      <a:extLst>
                        <a:ext uri="{9D8B030D-6E8A-4147-A177-3AD203B41FA5}">
                          <a16:colId xmlns="" xmlns:a16="http://schemas.microsoft.com/office/drawing/2014/main" val="2641449477"/>
                        </a:ext>
                      </a:extLst>
                    </a:gridCol>
                    <a:gridCol w="2227797">
                      <a:extLst>
                        <a:ext uri="{9D8B030D-6E8A-4147-A177-3AD203B41FA5}">
                          <a16:colId xmlns="" xmlns:a16="http://schemas.microsoft.com/office/drawing/2014/main" val="2704319467"/>
                        </a:ext>
                      </a:extLst>
                    </a:gridCol>
                  </a:tblGrid>
                  <a:tr h="370840">
                    <a:tc>
                      <a:txBody>
                        <a:bodyPr/>
                        <a:lstStyle/>
                        <a:p>
                          <a:pPr algn="ctr"/>
                          <a:r>
                            <a:rPr lang="en-IN" dirty="0"/>
                            <a:t>Pair</a:t>
                          </a:r>
                        </a:p>
                      </a:txBody>
                      <a:tcPr/>
                    </a:tc>
                    <a:tc>
                      <a:txBody>
                        <a:bodyPr/>
                        <a:lstStyle/>
                        <a:p>
                          <a:pPr algn="ctr"/>
                          <a:r>
                            <a:rPr lang="en-IN" dirty="0"/>
                            <a:t>Symbol</a:t>
                          </a:r>
                        </a:p>
                      </a:txBody>
                      <a:tcPr/>
                    </a:tc>
                    <a:tc>
                      <a:txBody>
                        <a:bodyPr/>
                        <a:lstStyle/>
                        <a:p>
                          <a:pPr algn="ctr"/>
                          <a:r>
                            <a:rPr lang="en-IN" dirty="0"/>
                            <a:t>Pair Variable</a:t>
                          </a:r>
                        </a:p>
                      </a:txBody>
                      <a:tcPr/>
                    </a:tc>
                    <a:tc>
                      <a:txBody>
                        <a:bodyPr/>
                        <a:lstStyle/>
                        <a:p>
                          <a:pPr algn="ctr"/>
                          <a:r>
                            <a:rPr lang="en-IN" dirty="0"/>
                            <a:t>DOF</a:t>
                          </a:r>
                        </a:p>
                      </a:txBody>
                      <a:tcPr/>
                    </a:tc>
                    <a:tc>
                      <a:txBody>
                        <a:bodyPr/>
                        <a:lstStyle/>
                        <a:p>
                          <a:pPr algn="ctr"/>
                          <a:r>
                            <a:rPr lang="en-IN" dirty="0"/>
                            <a:t>Relative Motion</a:t>
                          </a:r>
                        </a:p>
                      </a:txBody>
                      <a:tcPr/>
                    </a:tc>
                    <a:extLst>
                      <a:ext uri="{0D108BD9-81ED-4DB2-BD59-A6C34878D82A}">
                        <a16:rowId xmlns="" xmlns:a16="http://schemas.microsoft.com/office/drawing/2014/main" val="1688277873"/>
                      </a:ext>
                    </a:extLst>
                  </a:tr>
                  <a:tr h="370840">
                    <a:tc>
                      <a:txBody>
                        <a:bodyPr/>
                        <a:lstStyle/>
                        <a:p>
                          <a:pPr algn="ctr"/>
                          <a:r>
                            <a:rPr lang="en-IN" dirty="0"/>
                            <a:t>Revolute</a:t>
                          </a:r>
                        </a:p>
                      </a:txBody>
                      <a:tcPr/>
                    </a:tc>
                    <a:tc>
                      <a:txBody>
                        <a:bodyPr/>
                        <a:lstStyle/>
                        <a:p>
                          <a:pPr algn="ctr"/>
                          <a:r>
                            <a:rPr lang="en-IN" dirty="0"/>
                            <a:t>R</a:t>
                          </a:r>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l-GR" i="0" dirty="0" smtClean="0">
                                    <a:latin typeface="Cambria Math" panose="02040503050406030204" pitchFamily="18" charset="0"/>
                                    <a:ea typeface="Cambria Math" panose="02040503050406030204" pitchFamily="18" charset="0"/>
                                  </a:rPr>
                                  <m:t>Δ</m:t>
                                </m:r>
                                <m:r>
                                  <a:rPr lang="el-GR" i="1" dirty="0" smtClean="0">
                                    <a:latin typeface="Cambria Math" panose="02040503050406030204" pitchFamily="18" charset="0"/>
                                    <a:ea typeface="Cambria Math" panose="02040503050406030204" pitchFamily="18" charset="0"/>
                                  </a:rPr>
                                  <m:t>𝜃</m:t>
                                </m:r>
                              </m:oMath>
                            </m:oMathPara>
                          </a14:m>
                          <a:endParaRPr lang="en-IN" dirty="0"/>
                        </a:p>
                      </a:txBody>
                      <a:tcPr/>
                    </a:tc>
                    <a:tc>
                      <a:txBody>
                        <a:bodyPr/>
                        <a:lstStyle/>
                        <a:p>
                          <a:pPr algn="ctr"/>
                          <a:r>
                            <a:rPr lang="en-IN" dirty="0"/>
                            <a:t>1</a:t>
                          </a:r>
                        </a:p>
                      </a:txBody>
                      <a:tcPr/>
                    </a:tc>
                    <a:tc>
                      <a:txBody>
                        <a:bodyPr/>
                        <a:lstStyle/>
                        <a:p>
                          <a:pPr algn="ctr"/>
                          <a:r>
                            <a:rPr lang="en-IN" dirty="0"/>
                            <a:t>Circular</a:t>
                          </a:r>
                        </a:p>
                      </a:txBody>
                      <a:tcPr/>
                    </a:tc>
                    <a:extLst>
                      <a:ext uri="{0D108BD9-81ED-4DB2-BD59-A6C34878D82A}">
                        <a16:rowId xmlns="" xmlns:a16="http://schemas.microsoft.com/office/drawing/2014/main" val="3238287543"/>
                      </a:ext>
                    </a:extLst>
                  </a:tr>
                  <a:tr h="370840">
                    <a:tc>
                      <a:txBody>
                        <a:bodyPr/>
                        <a:lstStyle/>
                        <a:p>
                          <a:pPr algn="ctr"/>
                          <a:r>
                            <a:rPr lang="en-IN" dirty="0"/>
                            <a:t>Prismatic</a:t>
                          </a:r>
                        </a:p>
                      </a:txBody>
                      <a:tcPr/>
                    </a:tc>
                    <a:tc>
                      <a:txBody>
                        <a:bodyPr/>
                        <a:lstStyle/>
                        <a:p>
                          <a:pPr algn="ctr"/>
                          <a:r>
                            <a:rPr lang="en-IN" dirty="0"/>
                            <a:t>P</a:t>
                          </a:r>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l-GR" i="0" dirty="0" smtClean="0">
                                    <a:latin typeface="Cambria Math" panose="02040503050406030204" pitchFamily="18" charset="0"/>
                                    <a:ea typeface="Cambria Math" panose="02040503050406030204" pitchFamily="18" charset="0"/>
                                  </a:rPr>
                                  <m:t>Δ</m:t>
                                </m:r>
                                <m:r>
                                  <a:rPr lang="en-IN" i="1" dirty="0" smtClean="0">
                                    <a:latin typeface="Cambria Math" panose="02040503050406030204" pitchFamily="18" charset="0"/>
                                    <a:ea typeface="Cambria Math" panose="02040503050406030204" pitchFamily="18" charset="0"/>
                                  </a:rPr>
                                  <m:t>𝑠</m:t>
                                </m:r>
                              </m:oMath>
                            </m:oMathPara>
                          </a14:m>
                          <a:endParaRPr lang="en-IN" dirty="0"/>
                        </a:p>
                      </a:txBody>
                      <a:tcPr/>
                    </a:tc>
                    <a:tc>
                      <a:txBody>
                        <a:bodyPr/>
                        <a:lstStyle/>
                        <a:p>
                          <a:pPr algn="ctr"/>
                          <a:r>
                            <a:rPr lang="en-IN" dirty="0"/>
                            <a:t>1</a:t>
                          </a:r>
                        </a:p>
                      </a:txBody>
                      <a:tcPr/>
                    </a:tc>
                    <a:tc>
                      <a:txBody>
                        <a:bodyPr/>
                        <a:lstStyle/>
                        <a:p>
                          <a:pPr algn="ctr"/>
                          <a:r>
                            <a:rPr lang="en-IN" dirty="0"/>
                            <a:t>Rectilinear</a:t>
                          </a:r>
                        </a:p>
                      </a:txBody>
                      <a:tcPr/>
                    </a:tc>
                    <a:extLst>
                      <a:ext uri="{0D108BD9-81ED-4DB2-BD59-A6C34878D82A}">
                        <a16:rowId xmlns="" xmlns:a16="http://schemas.microsoft.com/office/drawing/2014/main" val="940173472"/>
                      </a:ext>
                    </a:extLst>
                  </a:tr>
                  <a:tr h="370840">
                    <a:tc>
                      <a:txBody>
                        <a:bodyPr/>
                        <a:lstStyle/>
                        <a:p>
                          <a:pPr algn="ctr"/>
                          <a:r>
                            <a:rPr lang="en-IN" dirty="0"/>
                            <a:t>Screw</a:t>
                          </a:r>
                        </a:p>
                      </a:txBody>
                      <a:tcPr/>
                    </a:tc>
                    <a:tc>
                      <a:txBody>
                        <a:bodyPr/>
                        <a:lstStyle/>
                        <a:p>
                          <a:pPr algn="ctr"/>
                          <a:r>
                            <a:rPr lang="en-IN" dirty="0"/>
                            <a:t>H</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l-GR" i="0" dirty="0" smtClean="0">
                                    <a:latin typeface="Cambria Math" panose="02040503050406030204" pitchFamily="18" charset="0"/>
                                    <a:ea typeface="Cambria Math" panose="02040503050406030204" pitchFamily="18" charset="0"/>
                                  </a:rPr>
                                  <m:t>Δ</m:t>
                                </m:r>
                                <m:r>
                                  <a:rPr lang="el-GR" i="1" dirty="0" smtClean="0">
                                    <a:latin typeface="Cambria Math" panose="02040503050406030204" pitchFamily="18" charset="0"/>
                                    <a:ea typeface="Cambria Math" panose="02040503050406030204" pitchFamily="18" charset="0"/>
                                  </a:rPr>
                                  <m:t>𝜃</m:t>
                                </m:r>
                                <m:r>
                                  <a:rPr lang="en-IN" i="1" baseline="0" dirty="0" smtClean="0">
                                    <a:latin typeface="Cambria Math" panose="02040503050406030204" pitchFamily="18" charset="0"/>
                                    <a:ea typeface="+mn-ea"/>
                                  </a:rPr>
                                  <m:t> </m:t>
                                </m:r>
                                <m:r>
                                  <a:rPr lang="en-IN" i="1" baseline="0" dirty="0" smtClean="0">
                                    <a:latin typeface="Cambria Math" panose="02040503050406030204" pitchFamily="18" charset="0"/>
                                    <a:ea typeface="+mn-ea"/>
                                  </a:rPr>
                                  <m:t>𝑜𝑟</m:t>
                                </m:r>
                                <m:r>
                                  <a:rPr lang="en-IN" i="1" baseline="0" dirty="0" smtClean="0">
                                    <a:latin typeface="Cambria Math" panose="02040503050406030204" pitchFamily="18" charset="0"/>
                                    <a:ea typeface="+mn-ea"/>
                                  </a:rPr>
                                  <m:t> </m:t>
                                </m:r>
                                <m:r>
                                  <m:rPr>
                                    <m:sty m:val="p"/>
                                  </m:rPr>
                                  <a:rPr lang="el-GR" i="0" dirty="0" smtClean="0">
                                    <a:latin typeface="Cambria Math" panose="02040503050406030204" pitchFamily="18" charset="0"/>
                                    <a:ea typeface="Cambria Math" panose="02040503050406030204" pitchFamily="18" charset="0"/>
                                  </a:rPr>
                                  <m:t>Δ</m:t>
                                </m:r>
                                <m:r>
                                  <a:rPr lang="en-IN" i="1" dirty="0" smtClean="0">
                                    <a:latin typeface="Cambria Math" panose="02040503050406030204" pitchFamily="18" charset="0"/>
                                    <a:ea typeface="Cambria Math" panose="02040503050406030204" pitchFamily="18" charset="0"/>
                                  </a:rPr>
                                  <m:t>𝑠</m:t>
                                </m:r>
                              </m:oMath>
                            </m:oMathPara>
                          </a14:m>
                          <a:endParaRPr lang="en-IN" dirty="0"/>
                        </a:p>
                      </a:txBody>
                      <a:tcPr/>
                    </a:tc>
                    <a:tc>
                      <a:txBody>
                        <a:bodyPr/>
                        <a:lstStyle/>
                        <a:p>
                          <a:pPr algn="ctr"/>
                          <a:r>
                            <a:rPr lang="en-IN" dirty="0"/>
                            <a:t>1</a:t>
                          </a:r>
                        </a:p>
                      </a:txBody>
                      <a:tcPr/>
                    </a:tc>
                    <a:tc>
                      <a:txBody>
                        <a:bodyPr/>
                        <a:lstStyle/>
                        <a:p>
                          <a:pPr algn="ctr"/>
                          <a:r>
                            <a:rPr lang="en-IN" dirty="0"/>
                            <a:t>Helical</a:t>
                          </a:r>
                        </a:p>
                      </a:txBody>
                      <a:tcPr/>
                    </a:tc>
                    <a:extLst>
                      <a:ext uri="{0D108BD9-81ED-4DB2-BD59-A6C34878D82A}">
                        <a16:rowId xmlns="" xmlns:a16="http://schemas.microsoft.com/office/drawing/2014/main" val="339139879"/>
                      </a:ext>
                    </a:extLst>
                  </a:tr>
                </a:tbl>
              </a:graphicData>
            </a:graphic>
          </p:graphicFrame>
        </mc:Choice>
        <mc:Fallback xmlns="">
          <p:graphicFrame>
            <p:nvGraphicFramePr>
              <p:cNvPr id="7" name="Table 6">
                <a:extLst>
                  <a:ext uri="{FF2B5EF4-FFF2-40B4-BE49-F238E27FC236}">
                    <a16:creationId xmlns:a16="http://schemas.microsoft.com/office/drawing/2014/main" id="{725260FE-8D27-40F3-B4E4-543E22860641}"/>
                  </a:ext>
                </a:extLst>
              </p:cNvPr>
              <p:cNvGraphicFramePr>
                <a:graphicFrameLocks noGrp="1"/>
              </p:cNvGraphicFramePr>
              <p:nvPr>
                <p:extLst>
                  <p:ext uri="{D42A27DB-BD31-4B8C-83A1-F6EECF244321}">
                    <p14:modId xmlns:p14="http://schemas.microsoft.com/office/powerpoint/2010/main" val="3849188108"/>
                  </p:ext>
                </p:extLst>
              </p:nvPr>
            </p:nvGraphicFramePr>
            <p:xfrm>
              <a:off x="112859" y="4704174"/>
              <a:ext cx="11138985" cy="1483360"/>
            </p:xfrm>
            <a:graphic>
              <a:graphicData uri="http://schemas.openxmlformats.org/drawingml/2006/table">
                <a:tbl>
                  <a:tblPr firstRow="1" bandRow="1">
                    <a:tableStyleId>{5C22544A-7EE6-4342-B048-85BDC9FD1C3A}</a:tableStyleId>
                  </a:tblPr>
                  <a:tblGrid>
                    <a:gridCol w="2227797">
                      <a:extLst>
                        <a:ext uri="{9D8B030D-6E8A-4147-A177-3AD203B41FA5}">
                          <a16:colId xmlns:a16="http://schemas.microsoft.com/office/drawing/2014/main" val="2762378012"/>
                        </a:ext>
                      </a:extLst>
                    </a:gridCol>
                    <a:gridCol w="2227797">
                      <a:extLst>
                        <a:ext uri="{9D8B030D-6E8A-4147-A177-3AD203B41FA5}">
                          <a16:colId xmlns:a16="http://schemas.microsoft.com/office/drawing/2014/main" val="2123843555"/>
                        </a:ext>
                      </a:extLst>
                    </a:gridCol>
                    <a:gridCol w="2227797">
                      <a:extLst>
                        <a:ext uri="{9D8B030D-6E8A-4147-A177-3AD203B41FA5}">
                          <a16:colId xmlns:a16="http://schemas.microsoft.com/office/drawing/2014/main" val="13045175"/>
                        </a:ext>
                      </a:extLst>
                    </a:gridCol>
                    <a:gridCol w="2227797">
                      <a:extLst>
                        <a:ext uri="{9D8B030D-6E8A-4147-A177-3AD203B41FA5}">
                          <a16:colId xmlns:a16="http://schemas.microsoft.com/office/drawing/2014/main" val="2641449477"/>
                        </a:ext>
                      </a:extLst>
                    </a:gridCol>
                    <a:gridCol w="2227797">
                      <a:extLst>
                        <a:ext uri="{9D8B030D-6E8A-4147-A177-3AD203B41FA5}">
                          <a16:colId xmlns:a16="http://schemas.microsoft.com/office/drawing/2014/main" val="2704319467"/>
                        </a:ext>
                      </a:extLst>
                    </a:gridCol>
                  </a:tblGrid>
                  <a:tr h="370840">
                    <a:tc>
                      <a:txBody>
                        <a:bodyPr/>
                        <a:lstStyle/>
                        <a:p>
                          <a:pPr algn="ctr"/>
                          <a:r>
                            <a:rPr lang="en-IN" dirty="0"/>
                            <a:t>Pair</a:t>
                          </a:r>
                        </a:p>
                      </a:txBody>
                      <a:tcPr/>
                    </a:tc>
                    <a:tc>
                      <a:txBody>
                        <a:bodyPr/>
                        <a:lstStyle/>
                        <a:p>
                          <a:pPr algn="ctr"/>
                          <a:r>
                            <a:rPr lang="en-IN" dirty="0"/>
                            <a:t>Symbol</a:t>
                          </a:r>
                        </a:p>
                      </a:txBody>
                      <a:tcPr/>
                    </a:tc>
                    <a:tc>
                      <a:txBody>
                        <a:bodyPr/>
                        <a:lstStyle/>
                        <a:p>
                          <a:pPr algn="ctr"/>
                          <a:r>
                            <a:rPr lang="en-IN" dirty="0"/>
                            <a:t>Pair Variable</a:t>
                          </a:r>
                        </a:p>
                      </a:txBody>
                      <a:tcPr/>
                    </a:tc>
                    <a:tc>
                      <a:txBody>
                        <a:bodyPr/>
                        <a:lstStyle/>
                        <a:p>
                          <a:pPr algn="ctr"/>
                          <a:r>
                            <a:rPr lang="en-IN" dirty="0"/>
                            <a:t>DOF</a:t>
                          </a:r>
                        </a:p>
                      </a:txBody>
                      <a:tcPr/>
                    </a:tc>
                    <a:tc>
                      <a:txBody>
                        <a:bodyPr/>
                        <a:lstStyle/>
                        <a:p>
                          <a:pPr algn="ctr"/>
                          <a:r>
                            <a:rPr lang="en-IN" dirty="0"/>
                            <a:t>Relative Motion</a:t>
                          </a:r>
                        </a:p>
                      </a:txBody>
                      <a:tcPr/>
                    </a:tc>
                    <a:extLst>
                      <a:ext uri="{0D108BD9-81ED-4DB2-BD59-A6C34878D82A}">
                        <a16:rowId xmlns:a16="http://schemas.microsoft.com/office/drawing/2014/main" val="1688277873"/>
                      </a:ext>
                    </a:extLst>
                  </a:tr>
                  <a:tr h="370840">
                    <a:tc>
                      <a:txBody>
                        <a:bodyPr/>
                        <a:lstStyle/>
                        <a:p>
                          <a:pPr algn="ctr"/>
                          <a:r>
                            <a:rPr lang="en-IN" dirty="0"/>
                            <a:t>Revolute</a:t>
                          </a:r>
                        </a:p>
                      </a:txBody>
                      <a:tcPr/>
                    </a:tc>
                    <a:tc>
                      <a:txBody>
                        <a:bodyPr/>
                        <a:lstStyle/>
                        <a:p>
                          <a:pPr algn="ctr"/>
                          <a:r>
                            <a:rPr lang="en-IN" dirty="0"/>
                            <a:t>R</a:t>
                          </a:r>
                        </a:p>
                      </a:txBody>
                      <a:tcPr/>
                    </a:tc>
                    <a:tc>
                      <a:txBody>
                        <a:bodyPr/>
                        <a:lstStyle/>
                        <a:p>
                          <a:endParaRPr lang="en-US"/>
                        </a:p>
                      </a:txBody>
                      <a:tcPr>
                        <a:blipFill>
                          <a:blip r:embed="rId2"/>
                          <a:stretch>
                            <a:fillRect l="-200000" t="-106452" r="-200820" b="-219355"/>
                          </a:stretch>
                        </a:blipFill>
                      </a:tcPr>
                    </a:tc>
                    <a:tc>
                      <a:txBody>
                        <a:bodyPr/>
                        <a:lstStyle/>
                        <a:p>
                          <a:pPr algn="ctr"/>
                          <a:r>
                            <a:rPr lang="en-IN" dirty="0"/>
                            <a:t>1</a:t>
                          </a:r>
                        </a:p>
                      </a:txBody>
                      <a:tcPr/>
                    </a:tc>
                    <a:tc>
                      <a:txBody>
                        <a:bodyPr/>
                        <a:lstStyle/>
                        <a:p>
                          <a:pPr algn="ctr"/>
                          <a:r>
                            <a:rPr lang="en-IN" dirty="0"/>
                            <a:t>Circular</a:t>
                          </a:r>
                        </a:p>
                      </a:txBody>
                      <a:tcPr/>
                    </a:tc>
                    <a:extLst>
                      <a:ext uri="{0D108BD9-81ED-4DB2-BD59-A6C34878D82A}">
                        <a16:rowId xmlns:a16="http://schemas.microsoft.com/office/drawing/2014/main" val="3238287543"/>
                      </a:ext>
                    </a:extLst>
                  </a:tr>
                  <a:tr h="370840">
                    <a:tc>
                      <a:txBody>
                        <a:bodyPr/>
                        <a:lstStyle/>
                        <a:p>
                          <a:pPr algn="ctr"/>
                          <a:r>
                            <a:rPr lang="en-IN" dirty="0"/>
                            <a:t>Prismatic</a:t>
                          </a:r>
                        </a:p>
                      </a:txBody>
                      <a:tcPr/>
                    </a:tc>
                    <a:tc>
                      <a:txBody>
                        <a:bodyPr/>
                        <a:lstStyle/>
                        <a:p>
                          <a:pPr algn="ctr"/>
                          <a:r>
                            <a:rPr lang="en-IN" dirty="0"/>
                            <a:t>P</a:t>
                          </a:r>
                        </a:p>
                      </a:txBody>
                      <a:tcPr/>
                    </a:tc>
                    <a:tc>
                      <a:txBody>
                        <a:bodyPr/>
                        <a:lstStyle/>
                        <a:p>
                          <a:endParaRPr lang="en-US"/>
                        </a:p>
                      </a:txBody>
                      <a:tcPr>
                        <a:blipFill>
                          <a:blip r:embed="rId2"/>
                          <a:stretch>
                            <a:fillRect l="-200000" t="-209836" r="-200820" b="-122951"/>
                          </a:stretch>
                        </a:blipFill>
                      </a:tcPr>
                    </a:tc>
                    <a:tc>
                      <a:txBody>
                        <a:bodyPr/>
                        <a:lstStyle/>
                        <a:p>
                          <a:pPr algn="ctr"/>
                          <a:r>
                            <a:rPr lang="en-IN" dirty="0"/>
                            <a:t>1</a:t>
                          </a:r>
                        </a:p>
                      </a:txBody>
                      <a:tcPr/>
                    </a:tc>
                    <a:tc>
                      <a:txBody>
                        <a:bodyPr/>
                        <a:lstStyle/>
                        <a:p>
                          <a:pPr algn="ctr"/>
                          <a:r>
                            <a:rPr lang="en-IN" dirty="0"/>
                            <a:t>Rectilinear</a:t>
                          </a:r>
                        </a:p>
                      </a:txBody>
                      <a:tcPr/>
                    </a:tc>
                    <a:extLst>
                      <a:ext uri="{0D108BD9-81ED-4DB2-BD59-A6C34878D82A}">
                        <a16:rowId xmlns:a16="http://schemas.microsoft.com/office/drawing/2014/main" val="940173472"/>
                      </a:ext>
                    </a:extLst>
                  </a:tr>
                  <a:tr h="370840">
                    <a:tc>
                      <a:txBody>
                        <a:bodyPr/>
                        <a:lstStyle/>
                        <a:p>
                          <a:pPr algn="ctr"/>
                          <a:r>
                            <a:rPr lang="en-IN" dirty="0"/>
                            <a:t>Screw</a:t>
                          </a:r>
                        </a:p>
                      </a:txBody>
                      <a:tcPr/>
                    </a:tc>
                    <a:tc>
                      <a:txBody>
                        <a:bodyPr/>
                        <a:lstStyle/>
                        <a:p>
                          <a:pPr algn="ctr"/>
                          <a:r>
                            <a:rPr lang="en-IN" dirty="0"/>
                            <a:t>H</a:t>
                          </a:r>
                        </a:p>
                      </a:txBody>
                      <a:tcPr/>
                    </a:tc>
                    <a:tc>
                      <a:txBody>
                        <a:bodyPr/>
                        <a:lstStyle/>
                        <a:p>
                          <a:endParaRPr lang="en-US"/>
                        </a:p>
                      </a:txBody>
                      <a:tcPr>
                        <a:blipFill>
                          <a:blip r:embed="rId2"/>
                          <a:stretch>
                            <a:fillRect l="-200000" t="-309836" r="-200820" b="-22951"/>
                          </a:stretch>
                        </a:blipFill>
                      </a:tcPr>
                    </a:tc>
                    <a:tc>
                      <a:txBody>
                        <a:bodyPr/>
                        <a:lstStyle/>
                        <a:p>
                          <a:pPr algn="ctr"/>
                          <a:r>
                            <a:rPr lang="en-IN" dirty="0"/>
                            <a:t>1</a:t>
                          </a:r>
                        </a:p>
                      </a:txBody>
                      <a:tcPr/>
                    </a:tc>
                    <a:tc>
                      <a:txBody>
                        <a:bodyPr/>
                        <a:lstStyle/>
                        <a:p>
                          <a:pPr algn="ctr"/>
                          <a:r>
                            <a:rPr lang="en-IN" dirty="0"/>
                            <a:t>Helical</a:t>
                          </a:r>
                        </a:p>
                      </a:txBody>
                      <a:tcPr/>
                    </a:tc>
                    <a:extLst>
                      <a:ext uri="{0D108BD9-81ED-4DB2-BD59-A6C34878D82A}">
                        <a16:rowId xmlns:a16="http://schemas.microsoft.com/office/drawing/2014/main" val="339139879"/>
                      </a:ext>
                    </a:extLst>
                  </a:tr>
                </a:tbl>
              </a:graphicData>
            </a:graphic>
          </p:graphicFrame>
        </mc:Fallback>
      </mc:AlternateContent>
      <p:pic>
        <p:nvPicPr>
          <p:cNvPr id="8" name="Picture 7">
            <a:extLst>
              <a:ext uri="{FF2B5EF4-FFF2-40B4-BE49-F238E27FC236}">
                <a16:creationId xmlns="" xmlns:a16="http://schemas.microsoft.com/office/drawing/2014/main" id="{7858BDAA-DAB7-4A4E-A3FD-905946FF67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869" y="1035591"/>
            <a:ext cx="10058400" cy="3574010"/>
          </a:xfrm>
          <a:prstGeom prst="rect">
            <a:avLst/>
          </a:prstGeom>
        </p:spPr>
      </p:pic>
      <p:sp>
        <p:nvSpPr>
          <p:cNvPr id="9" name="TextBox 8">
            <a:extLst>
              <a:ext uri="{FF2B5EF4-FFF2-40B4-BE49-F238E27FC236}">
                <a16:creationId xmlns="" xmlns:a16="http://schemas.microsoft.com/office/drawing/2014/main" id="{7944CF7F-D097-4370-A63C-0A33BA9FFD4D}"/>
              </a:ext>
            </a:extLst>
          </p:cNvPr>
          <p:cNvSpPr txBox="1"/>
          <p:nvPr/>
        </p:nvSpPr>
        <p:spPr>
          <a:xfrm>
            <a:off x="112859" y="670466"/>
            <a:ext cx="1913978" cy="830997"/>
          </a:xfrm>
          <a:prstGeom prst="rect">
            <a:avLst/>
          </a:prstGeom>
          <a:noFill/>
        </p:spPr>
        <p:txBody>
          <a:bodyPr wrap="square" rtlCol="0">
            <a:spAutoFit/>
          </a:bodyPr>
          <a:lstStyle/>
          <a:p>
            <a:r>
              <a:rPr lang="en-US" sz="2400" b="1" dirty="0">
                <a:solidFill>
                  <a:srgbClr val="000000"/>
                </a:solidFill>
              </a:rPr>
              <a:t>REVOLUTE PAIR</a:t>
            </a:r>
            <a:endParaRPr lang="en-IN" sz="2400" b="1" dirty="0">
              <a:solidFill>
                <a:srgbClr val="000000"/>
              </a:solidFill>
            </a:endParaRPr>
          </a:p>
        </p:txBody>
      </p:sp>
      <p:sp>
        <p:nvSpPr>
          <p:cNvPr id="10" name="TextBox 9">
            <a:extLst>
              <a:ext uri="{FF2B5EF4-FFF2-40B4-BE49-F238E27FC236}">
                <a16:creationId xmlns="" xmlns:a16="http://schemas.microsoft.com/office/drawing/2014/main" id="{661A5C38-7023-44A9-8E78-090255807C0B}"/>
              </a:ext>
            </a:extLst>
          </p:cNvPr>
          <p:cNvSpPr txBox="1"/>
          <p:nvPr/>
        </p:nvSpPr>
        <p:spPr>
          <a:xfrm>
            <a:off x="3468414" y="3778604"/>
            <a:ext cx="2100661" cy="830997"/>
          </a:xfrm>
          <a:prstGeom prst="rect">
            <a:avLst/>
          </a:prstGeom>
          <a:noFill/>
        </p:spPr>
        <p:txBody>
          <a:bodyPr wrap="square" rtlCol="0">
            <a:spAutoFit/>
          </a:bodyPr>
          <a:lstStyle/>
          <a:p>
            <a:r>
              <a:rPr lang="en-US" sz="2400" b="1" dirty="0">
                <a:solidFill>
                  <a:srgbClr val="000000"/>
                </a:solidFill>
              </a:rPr>
              <a:t>PRISMATIC PAIR</a:t>
            </a:r>
            <a:endParaRPr lang="en-IN" sz="2400" b="1" dirty="0">
              <a:solidFill>
                <a:srgbClr val="000000"/>
              </a:solidFill>
            </a:endParaRPr>
          </a:p>
        </p:txBody>
      </p:sp>
      <p:sp>
        <p:nvSpPr>
          <p:cNvPr id="11" name="TextBox 10">
            <a:extLst>
              <a:ext uri="{FF2B5EF4-FFF2-40B4-BE49-F238E27FC236}">
                <a16:creationId xmlns="" xmlns:a16="http://schemas.microsoft.com/office/drawing/2014/main" id="{D69B9CEB-E14A-435F-A22B-3DBC10821A41}"/>
              </a:ext>
            </a:extLst>
          </p:cNvPr>
          <p:cNvSpPr txBox="1"/>
          <p:nvPr/>
        </p:nvSpPr>
        <p:spPr>
          <a:xfrm>
            <a:off x="10265327" y="3470119"/>
            <a:ext cx="1367642" cy="830997"/>
          </a:xfrm>
          <a:prstGeom prst="rect">
            <a:avLst/>
          </a:prstGeom>
          <a:noFill/>
        </p:spPr>
        <p:txBody>
          <a:bodyPr wrap="square" rtlCol="0">
            <a:spAutoFit/>
          </a:bodyPr>
          <a:lstStyle/>
          <a:p>
            <a:r>
              <a:rPr lang="en-US" sz="2400" b="1" dirty="0">
                <a:solidFill>
                  <a:srgbClr val="000000"/>
                </a:solidFill>
              </a:rPr>
              <a:t>SCREW PAIR</a:t>
            </a:r>
            <a:endParaRPr lang="en-IN" sz="2400" b="1" dirty="0">
              <a:solidFill>
                <a:srgbClr val="000000"/>
              </a:solidFill>
            </a:endParaRPr>
          </a:p>
        </p:txBody>
      </p:sp>
      <p:sp>
        <p:nvSpPr>
          <p:cNvPr id="3" name="Rectangle 2"/>
          <p:cNvSpPr/>
          <p:nvPr/>
        </p:nvSpPr>
        <p:spPr>
          <a:xfrm>
            <a:off x="3798866" y="155763"/>
            <a:ext cx="3026726" cy="523220"/>
          </a:xfrm>
          <a:prstGeom prst="rect">
            <a:avLst/>
          </a:prstGeom>
        </p:spPr>
        <p:txBody>
          <a:bodyPr wrap="none">
            <a:spAutoFit/>
          </a:bodyPr>
          <a:lstStyle/>
          <a:p>
            <a:r>
              <a:rPr lang="en-IN" sz="2800" b="1" cap="all" spc="200" dirty="0">
                <a:solidFill>
                  <a:srgbClr val="262626"/>
                </a:solidFill>
              </a:rPr>
              <a:t>LOWER PAIRS</a:t>
            </a:r>
            <a:endParaRPr lang="en-IN" dirty="0">
              <a:solidFill>
                <a:srgbClr val="000000"/>
              </a:solidFill>
            </a:endParaRPr>
          </a:p>
        </p:txBody>
      </p:sp>
      <p:sp>
        <p:nvSpPr>
          <p:cNvPr id="13" name="TextBox 12">
            <a:extLst>
              <a:ext uri="{FF2B5EF4-FFF2-40B4-BE49-F238E27FC236}">
                <a16:creationId xmlns="" xmlns:a16="http://schemas.microsoft.com/office/drawing/2014/main" id="{7777605B-C374-40FB-B624-4AAFD7B63CAE}"/>
              </a:ext>
            </a:extLst>
          </p:cNvPr>
          <p:cNvSpPr txBox="1"/>
          <p:nvPr/>
        </p:nvSpPr>
        <p:spPr>
          <a:xfrm>
            <a:off x="1048102" y="6578768"/>
            <a:ext cx="2429883" cy="276999"/>
          </a:xfrm>
          <a:prstGeom prst="rect">
            <a:avLst/>
          </a:prstGeom>
          <a:noFill/>
        </p:spPr>
        <p:txBody>
          <a:bodyPr wrap="square">
            <a:spAutoFit/>
          </a:bodyPr>
          <a:lstStyle/>
          <a:p>
            <a:r>
              <a:rPr lang="en-IN" sz="1200" dirty="0">
                <a:solidFill>
                  <a:srgbClr val="000000"/>
                </a:solidFill>
              </a:rPr>
              <a:t>OVERVIEW OF KINEMATICS</a:t>
            </a:r>
          </a:p>
        </p:txBody>
      </p:sp>
    </p:spTree>
    <p:extLst>
      <p:ext uri="{BB962C8B-B14F-4D97-AF65-F5344CB8AC3E}">
        <p14:creationId xmlns:p14="http://schemas.microsoft.com/office/powerpoint/2010/main" val="803070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D527E089-31A8-4117-B509-09847F4B1F9A}"/>
              </a:ext>
            </a:extLst>
          </p:cNvPr>
          <p:cNvSpPr>
            <a:spLocks noGrp="1"/>
          </p:cNvSpPr>
          <p:nvPr>
            <p:ph type="sldNum" sz="quarter" idx="12"/>
          </p:nvPr>
        </p:nvSpPr>
        <p:spPr/>
        <p:txBody>
          <a:bodyPr/>
          <a:lstStyle/>
          <a:p>
            <a:fld id="{AC383DC2-5599-43D7-9E00-1EF46298FDA3}" type="slidenum">
              <a:rPr lang="en-IN" smtClean="0"/>
              <a:pPr/>
              <a:t>15</a:t>
            </a:fld>
            <a:endParaRPr lang="en-IN"/>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 xmlns:a16="http://schemas.microsoft.com/office/drawing/2014/main" id="{BF9D5C99-F49F-477F-870C-53DB2BA3BFC6}"/>
                  </a:ext>
                </a:extLst>
              </p:cNvPr>
              <p:cNvGraphicFramePr>
                <a:graphicFrameLocks noGrp="1"/>
              </p:cNvGraphicFramePr>
              <p:nvPr>
                <p:extLst>
                  <p:ext uri="{D42A27DB-BD31-4B8C-83A1-F6EECF244321}">
                    <p14:modId xmlns:p14="http://schemas.microsoft.com/office/powerpoint/2010/main" val="74570030"/>
                  </p:ext>
                </p:extLst>
              </p:nvPr>
            </p:nvGraphicFramePr>
            <p:xfrm>
              <a:off x="596348" y="4723180"/>
              <a:ext cx="10708720" cy="1463040"/>
            </p:xfrm>
            <a:graphic>
              <a:graphicData uri="http://schemas.openxmlformats.org/drawingml/2006/table">
                <a:tbl>
                  <a:tblPr firstRow="1" bandRow="1">
                    <a:tableStyleId>{5C22544A-7EE6-4342-B048-85BDC9FD1C3A}</a:tableStyleId>
                  </a:tblPr>
                  <a:tblGrid>
                    <a:gridCol w="2141744">
                      <a:extLst>
                        <a:ext uri="{9D8B030D-6E8A-4147-A177-3AD203B41FA5}">
                          <a16:colId xmlns="" xmlns:a16="http://schemas.microsoft.com/office/drawing/2014/main" val="2762378012"/>
                        </a:ext>
                      </a:extLst>
                    </a:gridCol>
                    <a:gridCol w="2141744">
                      <a:extLst>
                        <a:ext uri="{9D8B030D-6E8A-4147-A177-3AD203B41FA5}">
                          <a16:colId xmlns="" xmlns:a16="http://schemas.microsoft.com/office/drawing/2014/main" val="2123843555"/>
                        </a:ext>
                      </a:extLst>
                    </a:gridCol>
                    <a:gridCol w="2141744">
                      <a:extLst>
                        <a:ext uri="{9D8B030D-6E8A-4147-A177-3AD203B41FA5}">
                          <a16:colId xmlns="" xmlns:a16="http://schemas.microsoft.com/office/drawing/2014/main" val="13045175"/>
                        </a:ext>
                      </a:extLst>
                    </a:gridCol>
                    <a:gridCol w="2141744">
                      <a:extLst>
                        <a:ext uri="{9D8B030D-6E8A-4147-A177-3AD203B41FA5}">
                          <a16:colId xmlns="" xmlns:a16="http://schemas.microsoft.com/office/drawing/2014/main" val="2641449477"/>
                        </a:ext>
                      </a:extLst>
                    </a:gridCol>
                    <a:gridCol w="2141744">
                      <a:extLst>
                        <a:ext uri="{9D8B030D-6E8A-4147-A177-3AD203B41FA5}">
                          <a16:colId xmlns="" xmlns:a16="http://schemas.microsoft.com/office/drawing/2014/main" val="2704319467"/>
                        </a:ext>
                      </a:extLst>
                    </a:gridCol>
                  </a:tblGrid>
                  <a:tr h="309942">
                    <a:tc>
                      <a:txBody>
                        <a:bodyPr/>
                        <a:lstStyle/>
                        <a:p>
                          <a:pPr algn="ctr"/>
                          <a:r>
                            <a:rPr lang="en-IN" dirty="0"/>
                            <a:t>Pair</a:t>
                          </a:r>
                        </a:p>
                      </a:txBody>
                      <a:tcPr/>
                    </a:tc>
                    <a:tc>
                      <a:txBody>
                        <a:bodyPr/>
                        <a:lstStyle/>
                        <a:p>
                          <a:pPr algn="ctr"/>
                          <a:r>
                            <a:rPr lang="en-IN" dirty="0"/>
                            <a:t>Symbol</a:t>
                          </a:r>
                        </a:p>
                      </a:txBody>
                      <a:tcPr/>
                    </a:tc>
                    <a:tc>
                      <a:txBody>
                        <a:bodyPr/>
                        <a:lstStyle/>
                        <a:p>
                          <a:pPr algn="ctr"/>
                          <a:r>
                            <a:rPr lang="en-IN" dirty="0"/>
                            <a:t>Pair Variable</a:t>
                          </a:r>
                        </a:p>
                      </a:txBody>
                      <a:tcPr/>
                    </a:tc>
                    <a:tc>
                      <a:txBody>
                        <a:bodyPr/>
                        <a:lstStyle/>
                        <a:p>
                          <a:pPr algn="ctr"/>
                          <a:r>
                            <a:rPr lang="en-IN" dirty="0"/>
                            <a:t>DOF</a:t>
                          </a:r>
                        </a:p>
                      </a:txBody>
                      <a:tcPr/>
                    </a:tc>
                    <a:tc>
                      <a:txBody>
                        <a:bodyPr/>
                        <a:lstStyle/>
                        <a:p>
                          <a:pPr algn="ctr"/>
                          <a:r>
                            <a:rPr lang="en-IN" dirty="0"/>
                            <a:t>Relative Motion</a:t>
                          </a:r>
                        </a:p>
                      </a:txBody>
                      <a:tcPr/>
                    </a:tc>
                    <a:extLst>
                      <a:ext uri="{0D108BD9-81ED-4DB2-BD59-A6C34878D82A}">
                        <a16:rowId xmlns="" xmlns:a16="http://schemas.microsoft.com/office/drawing/2014/main" val="1688277873"/>
                      </a:ext>
                    </a:extLst>
                  </a:tr>
                  <a:tr h="309942">
                    <a:tc>
                      <a:txBody>
                        <a:bodyPr/>
                        <a:lstStyle/>
                        <a:p>
                          <a:pPr algn="ctr"/>
                          <a:r>
                            <a:rPr lang="en-IN" dirty="0"/>
                            <a:t>Cylindrical</a:t>
                          </a:r>
                        </a:p>
                      </a:txBody>
                      <a:tcPr/>
                    </a:tc>
                    <a:tc>
                      <a:txBody>
                        <a:bodyPr/>
                        <a:lstStyle/>
                        <a:p>
                          <a:pPr algn="ctr"/>
                          <a:r>
                            <a:rPr lang="en-IN" dirty="0"/>
                            <a:t>C</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l-GR" i="0" dirty="0" smtClean="0">
                                    <a:latin typeface="Cambria Math" panose="02040503050406030204" pitchFamily="18" charset="0"/>
                                    <a:ea typeface="Cambria Math" panose="02040503050406030204" pitchFamily="18" charset="0"/>
                                  </a:rPr>
                                  <m:t>Δ</m:t>
                                </m:r>
                                <m:r>
                                  <a:rPr lang="el-GR" i="1" dirty="0" smtClean="0">
                                    <a:latin typeface="Cambria Math" panose="02040503050406030204" pitchFamily="18" charset="0"/>
                                    <a:ea typeface="Cambria Math" panose="02040503050406030204" pitchFamily="18" charset="0"/>
                                  </a:rPr>
                                  <m:t>𝜃</m:t>
                                </m:r>
                                <m:r>
                                  <a:rPr lang="en-IN" i="1" baseline="0" dirty="0" smtClean="0">
                                    <a:latin typeface="Cambria Math" panose="02040503050406030204" pitchFamily="18" charset="0"/>
                                    <a:ea typeface="+mn-ea"/>
                                  </a:rPr>
                                  <m:t> </m:t>
                                </m:r>
                                <m:r>
                                  <a:rPr lang="en-IN" i="1" baseline="0" dirty="0" smtClean="0">
                                    <a:latin typeface="Cambria Math" panose="02040503050406030204" pitchFamily="18" charset="0"/>
                                    <a:ea typeface="+mn-ea"/>
                                  </a:rPr>
                                  <m:t>𝑎𝑛𝑑</m:t>
                                </m:r>
                                <m:r>
                                  <a:rPr lang="en-IN" i="1" baseline="0" dirty="0" smtClean="0">
                                    <a:latin typeface="Cambria Math" panose="02040503050406030204" pitchFamily="18" charset="0"/>
                                    <a:ea typeface="+mn-ea"/>
                                  </a:rPr>
                                  <m:t> </m:t>
                                </m:r>
                                <m:r>
                                  <m:rPr>
                                    <m:sty m:val="p"/>
                                  </m:rPr>
                                  <a:rPr lang="el-GR" i="0" dirty="0" smtClean="0">
                                    <a:latin typeface="Cambria Math" panose="02040503050406030204" pitchFamily="18" charset="0"/>
                                    <a:ea typeface="Cambria Math" panose="02040503050406030204" pitchFamily="18" charset="0"/>
                                  </a:rPr>
                                  <m:t>Δ</m:t>
                                </m:r>
                                <m:r>
                                  <a:rPr lang="en-IN" i="1" dirty="0" smtClean="0">
                                    <a:latin typeface="Cambria Math" panose="02040503050406030204" pitchFamily="18" charset="0"/>
                                    <a:ea typeface="Cambria Math" panose="02040503050406030204" pitchFamily="18" charset="0"/>
                                  </a:rPr>
                                  <m:t>𝑠</m:t>
                                </m:r>
                              </m:oMath>
                            </m:oMathPara>
                          </a14:m>
                          <a:endParaRPr lang="en-IN" dirty="0"/>
                        </a:p>
                      </a:txBody>
                      <a:tcPr/>
                    </a:tc>
                    <a:tc>
                      <a:txBody>
                        <a:bodyPr/>
                        <a:lstStyle/>
                        <a:p>
                          <a:pPr algn="ctr"/>
                          <a:r>
                            <a:rPr lang="en-IN" dirty="0"/>
                            <a:t>2</a:t>
                          </a:r>
                        </a:p>
                      </a:txBody>
                      <a:tcPr/>
                    </a:tc>
                    <a:tc>
                      <a:txBody>
                        <a:bodyPr/>
                        <a:lstStyle/>
                        <a:p>
                          <a:pPr algn="ctr"/>
                          <a:r>
                            <a:rPr lang="en-IN" dirty="0" err="1"/>
                            <a:t>Cylindric</a:t>
                          </a:r>
                          <a:endParaRPr lang="en-IN" dirty="0"/>
                        </a:p>
                      </a:txBody>
                      <a:tcPr/>
                    </a:tc>
                    <a:extLst>
                      <a:ext uri="{0D108BD9-81ED-4DB2-BD59-A6C34878D82A}">
                        <a16:rowId xmlns="" xmlns:a16="http://schemas.microsoft.com/office/drawing/2014/main" val="3238287543"/>
                      </a:ext>
                    </a:extLst>
                  </a:tr>
                  <a:tr h="309942">
                    <a:tc>
                      <a:txBody>
                        <a:bodyPr/>
                        <a:lstStyle/>
                        <a:p>
                          <a:pPr algn="ctr"/>
                          <a:r>
                            <a:rPr lang="en-IN" dirty="0"/>
                            <a:t>Spherical</a:t>
                          </a:r>
                        </a:p>
                      </a:txBody>
                      <a:tcPr/>
                    </a:tc>
                    <a:tc>
                      <a:txBody>
                        <a:bodyPr/>
                        <a:lstStyle/>
                        <a:p>
                          <a:pPr algn="ctr"/>
                          <a:r>
                            <a:rPr lang="en-IN" dirty="0"/>
                            <a:t>S</a:t>
                          </a:r>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l-GR" i="0" dirty="0" smtClean="0">
                                    <a:latin typeface="Cambria Math" panose="02040503050406030204" pitchFamily="18" charset="0"/>
                                    <a:ea typeface="Cambria Math" panose="02040503050406030204" pitchFamily="18" charset="0"/>
                                  </a:rPr>
                                  <m:t>Δ</m:t>
                                </m:r>
                                <m:r>
                                  <a:rPr lang="en-IN" i="1" dirty="0" smtClean="0">
                                    <a:latin typeface="Cambria Math" panose="02040503050406030204" pitchFamily="18" charset="0"/>
                                    <a:ea typeface="Cambria Math" panose="02040503050406030204" pitchFamily="18" charset="0"/>
                                  </a:rPr>
                                  <m:t>𝜃</m:t>
                                </m:r>
                                <m:r>
                                  <a:rPr lang="en-IN" i="1" dirty="0" smtClean="0">
                                    <a:latin typeface="Cambria Math" panose="02040503050406030204" pitchFamily="18" charset="0"/>
                                    <a:ea typeface="Cambria Math" panose="02040503050406030204" pitchFamily="18" charset="0"/>
                                  </a:rPr>
                                  <m:t>, </m:t>
                                </m:r>
                                <m:r>
                                  <m:rPr>
                                    <m:sty m:val="p"/>
                                  </m:rPr>
                                  <a:rPr lang="el-GR" i="0" dirty="0" smtClean="0">
                                    <a:latin typeface="Cambria Math" panose="02040503050406030204" pitchFamily="18" charset="0"/>
                                    <a:ea typeface="Cambria Math" panose="02040503050406030204" pitchFamily="18" charset="0"/>
                                  </a:rPr>
                                  <m:t>Δ</m:t>
                                </m:r>
                                <m:r>
                                  <a:rPr lang="el-GR" i="1" dirty="0" smtClean="0">
                                    <a:latin typeface="Cambria Math" panose="02040503050406030204" pitchFamily="18" charset="0"/>
                                    <a:ea typeface="Cambria Math" panose="02040503050406030204" pitchFamily="18" charset="0"/>
                                  </a:rPr>
                                  <m:t>𝜙</m:t>
                                </m:r>
                                <m:r>
                                  <a:rPr lang="en-IN" i="1" dirty="0" smtClean="0">
                                    <a:latin typeface="Cambria Math" panose="02040503050406030204" pitchFamily="18" charset="0"/>
                                    <a:ea typeface="Cambria Math" panose="02040503050406030204" pitchFamily="18" charset="0"/>
                                  </a:rPr>
                                  <m:t>, </m:t>
                                </m:r>
                                <m:r>
                                  <m:rPr>
                                    <m:sty m:val="p"/>
                                  </m:rPr>
                                  <a:rPr lang="el-GR" i="0" dirty="0" smtClean="0">
                                    <a:latin typeface="Cambria Math" panose="02040503050406030204" pitchFamily="18" charset="0"/>
                                    <a:ea typeface="Cambria Math" panose="02040503050406030204" pitchFamily="18" charset="0"/>
                                  </a:rPr>
                                  <m:t>Δ</m:t>
                                </m:r>
                                <m:r>
                                  <a:rPr lang="el-GR" i="1" dirty="0" smtClean="0">
                                    <a:latin typeface="Cambria Math" panose="02040503050406030204" pitchFamily="18" charset="0"/>
                                    <a:ea typeface="Cambria Math" panose="02040503050406030204" pitchFamily="18" charset="0"/>
                                  </a:rPr>
                                  <m:t>𝜓</m:t>
                                </m:r>
                              </m:oMath>
                            </m:oMathPara>
                          </a14:m>
                          <a:endParaRPr lang="en-IN" dirty="0"/>
                        </a:p>
                      </a:txBody>
                      <a:tcPr/>
                    </a:tc>
                    <a:tc>
                      <a:txBody>
                        <a:bodyPr/>
                        <a:lstStyle/>
                        <a:p>
                          <a:pPr algn="ctr"/>
                          <a:r>
                            <a:rPr lang="en-IN" dirty="0"/>
                            <a:t>3</a:t>
                          </a:r>
                        </a:p>
                      </a:txBody>
                      <a:tcPr/>
                    </a:tc>
                    <a:tc>
                      <a:txBody>
                        <a:bodyPr/>
                        <a:lstStyle/>
                        <a:p>
                          <a:pPr algn="ctr"/>
                          <a:r>
                            <a:rPr lang="en-IN" dirty="0" err="1"/>
                            <a:t>Spheric</a:t>
                          </a:r>
                          <a:endParaRPr lang="en-IN" dirty="0"/>
                        </a:p>
                      </a:txBody>
                      <a:tcPr/>
                    </a:tc>
                    <a:extLst>
                      <a:ext uri="{0D108BD9-81ED-4DB2-BD59-A6C34878D82A}">
                        <a16:rowId xmlns="" xmlns:a16="http://schemas.microsoft.com/office/drawing/2014/main" val="940173472"/>
                      </a:ext>
                    </a:extLst>
                  </a:tr>
                  <a:tr h="309942">
                    <a:tc>
                      <a:txBody>
                        <a:bodyPr/>
                        <a:lstStyle/>
                        <a:p>
                          <a:pPr algn="ctr"/>
                          <a:r>
                            <a:rPr lang="en-IN" dirty="0"/>
                            <a:t>Flat</a:t>
                          </a:r>
                        </a:p>
                      </a:txBody>
                      <a:tcPr/>
                    </a:tc>
                    <a:tc>
                      <a:txBody>
                        <a:bodyPr/>
                        <a:lstStyle/>
                        <a:p>
                          <a:pPr algn="ctr"/>
                          <a:r>
                            <a:rPr lang="en-IN" dirty="0"/>
                            <a:t>F</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l-GR" i="0" dirty="0" smtClean="0">
                                    <a:latin typeface="Cambria Math" panose="02040503050406030204" pitchFamily="18" charset="0"/>
                                    <a:ea typeface="Cambria Math" panose="02040503050406030204" pitchFamily="18" charset="0"/>
                                  </a:rPr>
                                  <m:t>Δ</m:t>
                                </m:r>
                                <m:r>
                                  <a:rPr lang="en-IN" i="1" dirty="0" smtClean="0">
                                    <a:latin typeface="Cambria Math" panose="02040503050406030204" pitchFamily="18" charset="0"/>
                                    <a:ea typeface="Cambria Math" panose="02040503050406030204" pitchFamily="18" charset="0"/>
                                  </a:rPr>
                                  <m:t>𝑥</m:t>
                                </m:r>
                                <m:r>
                                  <a:rPr lang="en-IN" i="1" dirty="0" smtClean="0">
                                    <a:latin typeface="Cambria Math" panose="02040503050406030204" pitchFamily="18" charset="0"/>
                                    <a:ea typeface="Cambria Math" panose="02040503050406030204" pitchFamily="18" charset="0"/>
                                  </a:rPr>
                                  <m:t>, </m:t>
                                </m:r>
                                <m:r>
                                  <m:rPr>
                                    <m:sty m:val="p"/>
                                  </m:rPr>
                                  <a:rPr lang="el-GR" i="0" dirty="0" smtClean="0">
                                    <a:latin typeface="Cambria Math" panose="02040503050406030204" pitchFamily="18" charset="0"/>
                                    <a:ea typeface="Cambria Math" panose="02040503050406030204" pitchFamily="18" charset="0"/>
                                  </a:rPr>
                                  <m:t>Δ</m:t>
                                </m:r>
                                <m:r>
                                  <a:rPr lang="en-IN" i="1" dirty="0" smtClean="0">
                                    <a:latin typeface="Cambria Math" panose="02040503050406030204" pitchFamily="18" charset="0"/>
                                    <a:ea typeface="Cambria Math" panose="02040503050406030204" pitchFamily="18" charset="0"/>
                                  </a:rPr>
                                  <m:t>𝑦</m:t>
                                </m:r>
                                <m:r>
                                  <a:rPr lang="en-IN" i="1" dirty="0" smtClean="0">
                                    <a:latin typeface="Cambria Math" panose="02040503050406030204" pitchFamily="18" charset="0"/>
                                    <a:ea typeface="Cambria Math" panose="02040503050406030204" pitchFamily="18" charset="0"/>
                                  </a:rPr>
                                  <m:t>, </m:t>
                                </m:r>
                                <m:r>
                                  <m:rPr>
                                    <m:sty m:val="p"/>
                                  </m:rPr>
                                  <a:rPr lang="el-GR" i="0" dirty="0" smtClean="0">
                                    <a:latin typeface="Cambria Math" panose="02040503050406030204" pitchFamily="18" charset="0"/>
                                    <a:ea typeface="Cambria Math" panose="02040503050406030204" pitchFamily="18" charset="0"/>
                                  </a:rPr>
                                  <m:t>Δ</m:t>
                                </m:r>
                                <m:r>
                                  <a:rPr lang="el-GR" i="1" dirty="0" smtClean="0">
                                    <a:latin typeface="Cambria Math" panose="02040503050406030204" pitchFamily="18" charset="0"/>
                                    <a:ea typeface="Cambria Math" panose="02040503050406030204" pitchFamily="18" charset="0"/>
                                  </a:rPr>
                                  <m:t>𝜃</m:t>
                                </m:r>
                              </m:oMath>
                            </m:oMathPara>
                          </a14:m>
                          <a:endParaRPr lang="en-IN" dirty="0"/>
                        </a:p>
                      </a:txBody>
                      <a:tcPr/>
                    </a:tc>
                    <a:tc>
                      <a:txBody>
                        <a:bodyPr/>
                        <a:lstStyle/>
                        <a:p>
                          <a:pPr algn="ctr"/>
                          <a:r>
                            <a:rPr lang="en-IN" dirty="0"/>
                            <a:t>3</a:t>
                          </a:r>
                        </a:p>
                      </a:txBody>
                      <a:tcPr/>
                    </a:tc>
                    <a:tc>
                      <a:txBody>
                        <a:bodyPr/>
                        <a:lstStyle/>
                        <a:p>
                          <a:pPr algn="ctr"/>
                          <a:r>
                            <a:rPr lang="en-IN" dirty="0"/>
                            <a:t>Planar</a:t>
                          </a:r>
                        </a:p>
                      </a:txBody>
                      <a:tcPr/>
                    </a:tc>
                    <a:extLst>
                      <a:ext uri="{0D108BD9-81ED-4DB2-BD59-A6C34878D82A}">
                        <a16:rowId xmlns="" xmlns:a16="http://schemas.microsoft.com/office/drawing/2014/main" val="339139879"/>
                      </a:ext>
                    </a:extLst>
                  </a:tr>
                </a:tbl>
              </a:graphicData>
            </a:graphic>
          </p:graphicFrame>
        </mc:Choice>
        <mc:Fallback xmlns="">
          <p:graphicFrame>
            <p:nvGraphicFramePr>
              <p:cNvPr id="7" name="Table 6">
                <a:extLst>
                  <a:ext uri="{FF2B5EF4-FFF2-40B4-BE49-F238E27FC236}">
                    <a16:creationId xmlns:a16="http://schemas.microsoft.com/office/drawing/2014/main" id="{BF9D5C99-F49F-477F-870C-53DB2BA3BFC6}"/>
                  </a:ext>
                </a:extLst>
              </p:cNvPr>
              <p:cNvGraphicFramePr>
                <a:graphicFrameLocks noGrp="1"/>
              </p:cNvGraphicFramePr>
              <p:nvPr>
                <p:extLst>
                  <p:ext uri="{D42A27DB-BD31-4B8C-83A1-F6EECF244321}">
                    <p14:modId xmlns:p14="http://schemas.microsoft.com/office/powerpoint/2010/main" val="92476423"/>
                  </p:ext>
                </p:extLst>
              </p:nvPr>
            </p:nvGraphicFramePr>
            <p:xfrm>
              <a:off x="596348" y="4723180"/>
              <a:ext cx="10708720" cy="1463040"/>
            </p:xfrm>
            <a:graphic>
              <a:graphicData uri="http://schemas.openxmlformats.org/drawingml/2006/table">
                <a:tbl>
                  <a:tblPr firstRow="1" bandRow="1">
                    <a:tableStyleId>{5C22544A-7EE6-4342-B048-85BDC9FD1C3A}</a:tableStyleId>
                  </a:tblPr>
                  <a:tblGrid>
                    <a:gridCol w="2141744">
                      <a:extLst>
                        <a:ext uri="{9D8B030D-6E8A-4147-A177-3AD203B41FA5}">
                          <a16:colId xmlns:a16="http://schemas.microsoft.com/office/drawing/2014/main" val="2762378012"/>
                        </a:ext>
                      </a:extLst>
                    </a:gridCol>
                    <a:gridCol w="2141744">
                      <a:extLst>
                        <a:ext uri="{9D8B030D-6E8A-4147-A177-3AD203B41FA5}">
                          <a16:colId xmlns:a16="http://schemas.microsoft.com/office/drawing/2014/main" val="2123843555"/>
                        </a:ext>
                      </a:extLst>
                    </a:gridCol>
                    <a:gridCol w="2141744">
                      <a:extLst>
                        <a:ext uri="{9D8B030D-6E8A-4147-A177-3AD203B41FA5}">
                          <a16:colId xmlns:a16="http://schemas.microsoft.com/office/drawing/2014/main" val="13045175"/>
                        </a:ext>
                      </a:extLst>
                    </a:gridCol>
                    <a:gridCol w="2141744">
                      <a:extLst>
                        <a:ext uri="{9D8B030D-6E8A-4147-A177-3AD203B41FA5}">
                          <a16:colId xmlns:a16="http://schemas.microsoft.com/office/drawing/2014/main" val="2641449477"/>
                        </a:ext>
                      </a:extLst>
                    </a:gridCol>
                    <a:gridCol w="2141744">
                      <a:extLst>
                        <a:ext uri="{9D8B030D-6E8A-4147-A177-3AD203B41FA5}">
                          <a16:colId xmlns:a16="http://schemas.microsoft.com/office/drawing/2014/main" val="2704319467"/>
                        </a:ext>
                      </a:extLst>
                    </a:gridCol>
                  </a:tblGrid>
                  <a:tr h="365760">
                    <a:tc>
                      <a:txBody>
                        <a:bodyPr/>
                        <a:lstStyle/>
                        <a:p>
                          <a:pPr algn="ctr"/>
                          <a:r>
                            <a:rPr lang="en-IN" dirty="0"/>
                            <a:t>Pair</a:t>
                          </a:r>
                        </a:p>
                      </a:txBody>
                      <a:tcPr/>
                    </a:tc>
                    <a:tc>
                      <a:txBody>
                        <a:bodyPr/>
                        <a:lstStyle/>
                        <a:p>
                          <a:pPr algn="ctr"/>
                          <a:r>
                            <a:rPr lang="en-IN" dirty="0"/>
                            <a:t>Symbol</a:t>
                          </a:r>
                        </a:p>
                      </a:txBody>
                      <a:tcPr/>
                    </a:tc>
                    <a:tc>
                      <a:txBody>
                        <a:bodyPr/>
                        <a:lstStyle/>
                        <a:p>
                          <a:pPr algn="ctr"/>
                          <a:r>
                            <a:rPr lang="en-IN" dirty="0"/>
                            <a:t>Pair Variable</a:t>
                          </a:r>
                        </a:p>
                      </a:txBody>
                      <a:tcPr/>
                    </a:tc>
                    <a:tc>
                      <a:txBody>
                        <a:bodyPr/>
                        <a:lstStyle/>
                        <a:p>
                          <a:pPr algn="ctr"/>
                          <a:r>
                            <a:rPr lang="en-IN" dirty="0"/>
                            <a:t>DOF</a:t>
                          </a:r>
                        </a:p>
                      </a:txBody>
                      <a:tcPr/>
                    </a:tc>
                    <a:tc>
                      <a:txBody>
                        <a:bodyPr/>
                        <a:lstStyle/>
                        <a:p>
                          <a:pPr algn="ctr"/>
                          <a:r>
                            <a:rPr lang="en-IN" dirty="0"/>
                            <a:t>Relative Motion</a:t>
                          </a:r>
                        </a:p>
                      </a:txBody>
                      <a:tcPr/>
                    </a:tc>
                    <a:extLst>
                      <a:ext uri="{0D108BD9-81ED-4DB2-BD59-A6C34878D82A}">
                        <a16:rowId xmlns:a16="http://schemas.microsoft.com/office/drawing/2014/main" val="1688277873"/>
                      </a:ext>
                    </a:extLst>
                  </a:tr>
                  <a:tr h="365760">
                    <a:tc>
                      <a:txBody>
                        <a:bodyPr/>
                        <a:lstStyle/>
                        <a:p>
                          <a:pPr algn="ctr"/>
                          <a:r>
                            <a:rPr lang="en-IN" dirty="0"/>
                            <a:t>Cylindrical</a:t>
                          </a:r>
                        </a:p>
                      </a:txBody>
                      <a:tcPr/>
                    </a:tc>
                    <a:tc>
                      <a:txBody>
                        <a:bodyPr/>
                        <a:lstStyle/>
                        <a:p>
                          <a:pPr algn="ctr"/>
                          <a:r>
                            <a:rPr lang="en-IN" dirty="0"/>
                            <a:t>C</a:t>
                          </a:r>
                        </a:p>
                      </a:txBody>
                      <a:tcPr/>
                    </a:tc>
                    <a:tc>
                      <a:txBody>
                        <a:bodyPr/>
                        <a:lstStyle/>
                        <a:p>
                          <a:endParaRPr lang="en-US"/>
                        </a:p>
                      </a:txBody>
                      <a:tcPr>
                        <a:blipFill>
                          <a:blip r:embed="rId2"/>
                          <a:stretch>
                            <a:fillRect l="-200000" t="-106557" r="-200852" b="-222951"/>
                          </a:stretch>
                        </a:blipFill>
                      </a:tcPr>
                    </a:tc>
                    <a:tc>
                      <a:txBody>
                        <a:bodyPr/>
                        <a:lstStyle/>
                        <a:p>
                          <a:pPr algn="ctr"/>
                          <a:r>
                            <a:rPr lang="en-IN" dirty="0"/>
                            <a:t>2</a:t>
                          </a:r>
                        </a:p>
                      </a:txBody>
                      <a:tcPr/>
                    </a:tc>
                    <a:tc>
                      <a:txBody>
                        <a:bodyPr/>
                        <a:lstStyle/>
                        <a:p>
                          <a:pPr algn="ctr"/>
                          <a:r>
                            <a:rPr lang="en-IN" dirty="0" err="1"/>
                            <a:t>Cylindric</a:t>
                          </a:r>
                          <a:endParaRPr lang="en-IN" dirty="0"/>
                        </a:p>
                      </a:txBody>
                      <a:tcPr/>
                    </a:tc>
                    <a:extLst>
                      <a:ext uri="{0D108BD9-81ED-4DB2-BD59-A6C34878D82A}">
                        <a16:rowId xmlns:a16="http://schemas.microsoft.com/office/drawing/2014/main" val="3238287543"/>
                      </a:ext>
                    </a:extLst>
                  </a:tr>
                  <a:tr h="365760">
                    <a:tc>
                      <a:txBody>
                        <a:bodyPr/>
                        <a:lstStyle/>
                        <a:p>
                          <a:pPr algn="ctr"/>
                          <a:r>
                            <a:rPr lang="en-IN" dirty="0"/>
                            <a:t>Spherical</a:t>
                          </a:r>
                        </a:p>
                      </a:txBody>
                      <a:tcPr/>
                    </a:tc>
                    <a:tc>
                      <a:txBody>
                        <a:bodyPr/>
                        <a:lstStyle/>
                        <a:p>
                          <a:pPr algn="ctr"/>
                          <a:r>
                            <a:rPr lang="en-IN" dirty="0"/>
                            <a:t>S</a:t>
                          </a:r>
                        </a:p>
                      </a:txBody>
                      <a:tcPr/>
                    </a:tc>
                    <a:tc>
                      <a:txBody>
                        <a:bodyPr/>
                        <a:lstStyle/>
                        <a:p>
                          <a:endParaRPr lang="en-US"/>
                        </a:p>
                      </a:txBody>
                      <a:tcPr>
                        <a:blipFill>
                          <a:blip r:embed="rId2"/>
                          <a:stretch>
                            <a:fillRect l="-200000" t="-210000" r="-200852" b="-126667"/>
                          </a:stretch>
                        </a:blipFill>
                      </a:tcPr>
                    </a:tc>
                    <a:tc>
                      <a:txBody>
                        <a:bodyPr/>
                        <a:lstStyle/>
                        <a:p>
                          <a:pPr algn="ctr"/>
                          <a:r>
                            <a:rPr lang="en-IN" dirty="0"/>
                            <a:t>3</a:t>
                          </a:r>
                        </a:p>
                      </a:txBody>
                      <a:tcPr/>
                    </a:tc>
                    <a:tc>
                      <a:txBody>
                        <a:bodyPr/>
                        <a:lstStyle/>
                        <a:p>
                          <a:pPr algn="ctr"/>
                          <a:r>
                            <a:rPr lang="en-IN" dirty="0" err="1"/>
                            <a:t>Spheric</a:t>
                          </a:r>
                          <a:endParaRPr lang="en-IN" dirty="0"/>
                        </a:p>
                      </a:txBody>
                      <a:tcPr/>
                    </a:tc>
                    <a:extLst>
                      <a:ext uri="{0D108BD9-81ED-4DB2-BD59-A6C34878D82A}">
                        <a16:rowId xmlns:a16="http://schemas.microsoft.com/office/drawing/2014/main" val="940173472"/>
                      </a:ext>
                    </a:extLst>
                  </a:tr>
                  <a:tr h="365760">
                    <a:tc>
                      <a:txBody>
                        <a:bodyPr/>
                        <a:lstStyle/>
                        <a:p>
                          <a:pPr algn="ctr"/>
                          <a:r>
                            <a:rPr lang="en-IN" dirty="0"/>
                            <a:t>Flat</a:t>
                          </a:r>
                        </a:p>
                      </a:txBody>
                      <a:tcPr/>
                    </a:tc>
                    <a:tc>
                      <a:txBody>
                        <a:bodyPr/>
                        <a:lstStyle/>
                        <a:p>
                          <a:pPr algn="ctr"/>
                          <a:r>
                            <a:rPr lang="en-IN" dirty="0"/>
                            <a:t>F</a:t>
                          </a:r>
                        </a:p>
                      </a:txBody>
                      <a:tcPr/>
                    </a:tc>
                    <a:tc>
                      <a:txBody>
                        <a:bodyPr/>
                        <a:lstStyle/>
                        <a:p>
                          <a:endParaRPr lang="en-US"/>
                        </a:p>
                      </a:txBody>
                      <a:tcPr>
                        <a:blipFill>
                          <a:blip r:embed="rId2"/>
                          <a:stretch>
                            <a:fillRect l="-200000" t="-310000" r="-200852" b="-26667"/>
                          </a:stretch>
                        </a:blipFill>
                      </a:tcPr>
                    </a:tc>
                    <a:tc>
                      <a:txBody>
                        <a:bodyPr/>
                        <a:lstStyle/>
                        <a:p>
                          <a:pPr algn="ctr"/>
                          <a:r>
                            <a:rPr lang="en-IN" dirty="0"/>
                            <a:t>3</a:t>
                          </a:r>
                        </a:p>
                      </a:txBody>
                      <a:tcPr/>
                    </a:tc>
                    <a:tc>
                      <a:txBody>
                        <a:bodyPr/>
                        <a:lstStyle/>
                        <a:p>
                          <a:pPr algn="ctr"/>
                          <a:r>
                            <a:rPr lang="en-IN" dirty="0"/>
                            <a:t>Planar</a:t>
                          </a:r>
                        </a:p>
                      </a:txBody>
                      <a:tcPr/>
                    </a:tc>
                    <a:extLst>
                      <a:ext uri="{0D108BD9-81ED-4DB2-BD59-A6C34878D82A}">
                        <a16:rowId xmlns:a16="http://schemas.microsoft.com/office/drawing/2014/main" val="339139879"/>
                      </a:ext>
                    </a:extLst>
                  </a:tr>
                </a:tbl>
              </a:graphicData>
            </a:graphic>
          </p:graphicFrame>
        </mc:Fallback>
      </mc:AlternateContent>
      <p:pic>
        <p:nvPicPr>
          <p:cNvPr id="8" name="Picture 7">
            <a:extLst>
              <a:ext uri="{FF2B5EF4-FFF2-40B4-BE49-F238E27FC236}">
                <a16:creationId xmlns="" xmlns:a16="http://schemas.microsoft.com/office/drawing/2014/main" id="{0A25CC4B-0F32-45B9-AE8C-53C0261359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252" y="684496"/>
            <a:ext cx="9788929" cy="4038684"/>
          </a:xfrm>
          <a:prstGeom prst="rect">
            <a:avLst/>
          </a:prstGeom>
        </p:spPr>
      </p:pic>
      <p:sp>
        <p:nvSpPr>
          <p:cNvPr id="9" name="TextBox 8">
            <a:extLst>
              <a:ext uri="{FF2B5EF4-FFF2-40B4-BE49-F238E27FC236}">
                <a16:creationId xmlns="" xmlns:a16="http://schemas.microsoft.com/office/drawing/2014/main" id="{AEF50CF1-8E2E-406D-B770-9DDC27536A97}"/>
              </a:ext>
            </a:extLst>
          </p:cNvPr>
          <p:cNvSpPr txBox="1"/>
          <p:nvPr/>
        </p:nvSpPr>
        <p:spPr>
          <a:xfrm>
            <a:off x="2657491" y="815248"/>
            <a:ext cx="2462175" cy="830997"/>
          </a:xfrm>
          <a:prstGeom prst="rect">
            <a:avLst/>
          </a:prstGeom>
          <a:noFill/>
        </p:spPr>
        <p:txBody>
          <a:bodyPr wrap="square" rtlCol="0">
            <a:spAutoFit/>
          </a:bodyPr>
          <a:lstStyle/>
          <a:p>
            <a:r>
              <a:rPr lang="en-US" sz="2400" b="1" dirty="0">
                <a:solidFill>
                  <a:srgbClr val="000000"/>
                </a:solidFill>
              </a:rPr>
              <a:t>CYLINDRICAL PAIR</a:t>
            </a:r>
            <a:endParaRPr lang="en-IN" sz="2400" b="1" dirty="0">
              <a:solidFill>
                <a:srgbClr val="000000"/>
              </a:solidFill>
            </a:endParaRPr>
          </a:p>
        </p:txBody>
      </p:sp>
      <p:sp>
        <p:nvSpPr>
          <p:cNvPr id="10" name="TextBox 9">
            <a:extLst>
              <a:ext uri="{FF2B5EF4-FFF2-40B4-BE49-F238E27FC236}">
                <a16:creationId xmlns="" xmlns:a16="http://schemas.microsoft.com/office/drawing/2014/main" id="{2405F21E-D0AE-4D48-9CE7-4ADAFC6A55D4}"/>
              </a:ext>
            </a:extLst>
          </p:cNvPr>
          <p:cNvSpPr txBox="1"/>
          <p:nvPr/>
        </p:nvSpPr>
        <p:spPr>
          <a:xfrm>
            <a:off x="8730085" y="3924377"/>
            <a:ext cx="1837096" cy="461665"/>
          </a:xfrm>
          <a:prstGeom prst="rect">
            <a:avLst/>
          </a:prstGeom>
          <a:noFill/>
        </p:spPr>
        <p:txBody>
          <a:bodyPr wrap="square" rtlCol="0">
            <a:spAutoFit/>
          </a:bodyPr>
          <a:lstStyle/>
          <a:p>
            <a:r>
              <a:rPr lang="en-US" sz="2400" b="1" dirty="0">
                <a:solidFill>
                  <a:srgbClr val="000000"/>
                </a:solidFill>
              </a:rPr>
              <a:t>FLAT PAIR</a:t>
            </a:r>
            <a:endParaRPr lang="en-IN" sz="2400" b="1" dirty="0">
              <a:solidFill>
                <a:srgbClr val="000000"/>
              </a:solidFill>
            </a:endParaRPr>
          </a:p>
        </p:txBody>
      </p:sp>
      <p:sp>
        <p:nvSpPr>
          <p:cNvPr id="11" name="TextBox 10">
            <a:extLst>
              <a:ext uri="{FF2B5EF4-FFF2-40B4-BE49-F238E27FC236}">
                <a16:creationId xmlns="" xmlns:a16="http://schemas.microsoft.com/office/drawing/2014/main" id="{85DF825B-3099-4B7C-9D65-3838C41C3FF4}"/>
              </a:ext>
            </a:extLst>
          </p:cNvPr>
          <p:cNvSpPr txBox="1"/>
          <p:nvPr/>
        </p:nvSpPr>
        <p:spPr>
          <a:xfrm>
            <a:off x="3210541" y="3843997"/>
            <a:ext cx="2462175" cy="830997"/>
          </a:xfrm>
          <a:prstGeom prst="rect">
            <a:avLst/>
          </a:prstGeom>
          <a:noFill/>
        </p:spPr>
        <p:txBody>
          <a:bodyPr wrap="square" rtlCol="0">
            <a:spAutoFit/>
          </a:bodyPr>
          <a:lstStyle/>
          <a:p>
            <a:r>
              <a:rPr lang="en-US" sz="2400" b="1" dirty="0">
                <a:solidFill>
                  <a:srgbClr val="000000"/>
                </a:solidFill>
              </a:rPr>
              <a:t>SPHERICAL PAIR</a:t>
            </a:r>
            <a:endParaRPr lang="en-IN" sz="2400" b="1" dirty="0">
              <a:solidFill>
                <a:srgbClr val="000000"/>
              </a:solidFill>
            </a:endParaRPr>
          </a:p>
        </p:txBody>
      </p:sp>
      <p:sp>
        <p:nvSpPr>
          <p:cNvPr id="13" name="Rectangle 12"/>
          <p:cNvSpPr/>
          <p:nvPr/>
        </p:nvSpPr>
        <p:spPr>
          <a:xfrm>
            <a:off x="3798866" y="155763"/>
            <a:ext cx="3026726" cy="523220"/>
          </a:xfrm>
          <a:prstGeom prst="rect">
            <a:avLst/>
          </a:prstGeom>
        </p:spPr>
        <p:txBody>
          <a:bodyPr wrap="none">
            <a:spAutoFit/>
          </a:bodyPr>
          <a:lstStyle/>
          <a:p>
            <a:r>
              <a:rPr lang="en-IN" sz="2800" b="1" cap="all" spc="200" dirty="0">
                <a:solidFill>
                  <a:srgbClr val="262626"/>
                </a:solidFill>
              </a:rPr>
              <a:t>LOWER PAIRS</a:t>
            </a:r>
            <a:endParaRPr lang="en-IN" dirty="0">
              <a:solidFill>
                <a:srgbClr val="000000"/>
              </a:solidFill>
            </a:endParaRPr>
          </a:p>
        </p:txBody>
      </p:sp>
      <p:sp>
        <p:nvSpPr>
          <p:cNvPr id="14" name="TextBox 13">
            <a:extLst>
              <a:ext uri="{FF2B5EF4-FFF2-40B4-BE49-F238E27FC236}">
                <a16:creationId xmlns="" xmlns:a16="http://schemas.microsoft.com/office/drawing/2014/main" id="{7777605B-C374-40FB-B624-4AAFD7B63CAE}"/>
              </a:ext>
            </a:extLst>
          </p:cNvPr>
          <p:cNvSpPr txBox="1"/>
          <p:nvPr/>
        </p:nvSpPr>
        <p:spPr>
          <a:xfrm>
            <a:off x="1048102" y="6578768"/>
            <a:ext cx="2429883" cy="276999"/>
          </a:xfrm>
          <a:prstGeom prst="rect">
            <a:avLst/>
          </a:prstGeom>
          <a:noFill/>
        </p:spPr>
        <p:txBody>
          <a:bodyPr wrap="square">
            <a:spAutoFit/>
          </a:bodyPr>
          <a:lstStyle/>
          <a:p>
            <a:r>
              <a:rPr lang="en-IN" sz="1200" dirty="0">
                <a:solidFill>
                  <a:srgbClr val="000000"/>
                </a:solidFill>
              </a:rPr>
              <a:t>OVERVIEW OF KINEMATICS</a:t>
            </a:r>
          </a:p>
        </p:txBody>
      </p:sp>
    </p:spTree>
    <p:extLst>
      <p:ext uri="{BB962C8B-B14F-4D97-AF65-F5344CB8AC3E}">
        <p14:creationId xmlns:p14="http://schemas.microsoft.com/office/powerpoint/2010/main" val="10784818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77723715-6C36-4236-A9F4-2EA3075A187C}"/>
              </a:ext>
            </a:extLst>
          </p:cNvPr>
          <p:cNvSpPr>
            <a:spLocks noGrp="1"/>
          </p:cNvSpPr>
          <p:nvPr>
            <p:ph type="sldNum" sz="quarter" idx="12"/>
          </p:nvPr>
        </p:nvSpPr>
        <p:spPr/>
        <p:txBody>
          <a:bodyPr/>
          <a:lstStyle/>
          <a:p>
            <a:fld id="{AC383DC2-5599-43D7-9E00-1EF46298FDA3}" type="slidenum">
              <a:rPr lang="en-IN" smtClean="0"/>
              <a:pPr/>
              <a:t>16</a:t>
            </a:fld>
            <a:endParaRPr lang="en-IN"/>
          </a:p>
        </p:txBody>
      </p:sp>
      <p:pic>
        <p:nvPicPr>
          <p:cNvPr id="7" name="gears-mating">
            <a:hlinkClick r:id="" action="ppaction://media"/>
            <a:extLst>
              <a:ext uri="{FF2B5EF4-FFF2-40B4-BE49-F238E27FC236}">
                <a16:creationId xmlns="" xmlns:a16="http://schemas.microsoft.com/office/drawing/2014/main" id="{85549EF0-58B7-4462-964B-A1FD63406DD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10055" y="2272180"/>
            <a:ext cx="4572000" cy="3429000"/>
          </a:xfrm>
          <a:prstGeom prst="rect">
            <a:avLst/>
          </a:prstGeom>
        </p:spPr>
      </p:pic>
      <p:pic>
        <p:nvPicPr>
          <p:cNvPr id="8" name="cam-follower-mechanism">
            <a:hlinkClick r:id="" action="ppaction://media"/>
            <a:extLst>
              <a:ext uri="{FF2B5EF4-FFF2-40B4-BE49-F238E27FC236}">
                <a16:creationId xmlns="" xmlns:a16="http://schemas.microsoft.com/office/drawing/2014/main" id="{7F7BAC5E-6EBE-47EF-AD2F-986236E55D25}"/>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5883494" y="2009580"/>
            <a:ext cx="5848350" cy="3429000"/>
          </a:xfrm>
          <a:prstGeom prst="rect">
            <a:avLst/>
          </a:prstGeom>
        </p:spPr>
      </p:pic>
      <p:sp>
        <p:nvSpPr>
          <p:cNvPr id="9" name="TextBox 8">
            <a:extLst>
              <a:ext uri="{FF2B5EF4-FFF2-40B4-BE49-F238E27FC236}">
                <a16:creationId xmlns="" xmlns:a16="http://schemas.microsoft.com/office/drawing/2014/main" id="{3C1321DE-F714-48CF-8B31-54CE70ECBD65}"/>
              </a:ext>
            </a:extLst>
          </p:cNvPr>
          <p:cNvSpPr txBox="1"/>
          <p:nvPr/>
        </p:nvSpPr>
        <p:spPr>
          <a:xfrm>
            <a:off x="542405" y="5866195"/>
            <a:ext cx="3881073" cy="461665"/>
          </a:xfrm>
          <a:prstGeom prst="rect">
            <a:avLst/>
          </a:prstGeom>
          <a:noFill/>
        </p:spPr>
        <p:txBody>
          <a:bodyPr wrap="square" rtlCol="0">
            <a:spAutoFit/>
          </a:bodyPr>
          <a:lstStyle/>
          <a:p>
            <a:r>
              <a:rPr lang="en-US" sz="2400" b="1" dirty="0">
                <a:solidFill>
                  <a:srgbClr val="000000"/>
                </a:solidFill>
              </a:rPr>
              <a:t>MATING GEAR TEETH</a:t>
            </a:r>
            <a:endParaRPr lang="en-IN" sz="2400" b="1" dirty="0">
              <a:solidFill>
                <a:srgbClr val="000000"/>
              </a:solidFill>
            </a:endParaRPr>
          </a:p>
        </p:txBody>
      </p:sp>
      <p:sp>
        <p:nvSpPr>
          <p:cNvPr id="10" name="TextBox 9">
            <a:extLst>
              <a:ext uri="{FF2B5EF4-FFF2-40B4-BE49-F238E27FC236}">
                <a16:creationId xmlns="" xmlns:a16="http://schemas.microsoft.com/office/drawing/2014/main" id="{3D759423-5B9F-4D7C-8E15-8D049173D4DF}"/>
              </a:ext>
            </a:extLst>
          </p:cNvPr>
          <p:cNvSpPr txBox="1"/>
          <p:nvPr/>
        </p:nvSpPr>
        <p:spPr>
          <a:xfrm>
            <a:off x="7823573" y="5496863"/>
            <a:ext cx="2970551" cy="830997"/>
          </a:xfrm>
          <a:prstGeom prst="rect">
            <a:avLst/>
          </a:prstGeom>
          <a:noFill/>
        </p:spPr>
        <p:txBody>
          <a:bodyPr wrap="square" rtlCol="0">
            <a:spAutoFit/>
          </a:bodyPr>
          <a:lstStyle/>
          <a:p>
            <a:r>
              <a:rPr lang="en-US" sz="2400" b="1" dirty="0">
                <a:solidFill>
                  <a:srgbClr val="000000"/>
                </a:solidFill>
              </a:rPr>
              <a:t>CAM-FOLLOWER MECHANISM</a:t>
            </a:r>
            <a:endParaRPr lang="en-IN" sz="2400" b="1" dirty="0">
              <a:solidFill>
                <a:srgbClr val="000000"/>
              </a:solidFill>
            </a:endParaRPr>
          </a:p>
        </p:txBody>
      </p:sp>
      <p:sp>
        <p:nvSpPr>
          <p:cNvPr id="11" name="Rectangle 10">
            <a:extLst>
              <a:ext uri="{FF2B5EF4-FFF2-40B4-BE49-F238E27FC236}">
                <a16:creationId xmlns="" xmlns:a16="http://schemas.microsoft.com/office/drawing/2014/main" id="{50319319-BE6C-448A-A3B6-2527098CE50A}"/>
              </a:ext>
            </a:extLst>
          </p:cNvPr>
          <p:cNvSpPr/>
          <p:nvPr/>
        </p:nvSpPr>
        <p:spPr>
          <a:xfrm>
            <a:off x="643398" y="1183835"/>
            <a:ext cx="11088446" cy="461665"/>
          </a:xfrm>
          <a:prstGeom prst="rect">
            <a:avLst/>
          </a:prstGeom>
        </p:spPr>
        <p:txBody>
          <a:bodyPr wrap="square">
            <a:spAutoFit/>
          </a:bodyPr>
          <a:lstStyle/>
          <a:p>
            <a:r>
              <a:rPr lang="en-US" sz="2400" b="1" u="sng" dirty="0">
                <a:solidFill>
                  <a:srgbClr val="000000"/>
                </a:solidFill>
              </a:rPr>
              <a:t>Contact between the two bodies takes place only along a line or at a point</a:t>
            </a:r>
            <a:endParaRPr lang="en-IN" sz="2400" b="1" u="sng" dirty="0">
              <a:solidFill>
                <a:srgbClr val="000000"/>
              </a:solidFill>
            </a:endParaRPr>
          </a:p>
        </p:txBody>
      </p:sp>
      <p:sp>
        <p:nvSpPr>
          <p:cNvPr id="13" name="Rectangle 12"/>
          <p:cNvSpPr/>
          <p:nvPr/>
        </p:nvSpPr>
        <p:spPr>
          <a:xfrm>
            <a:off x="3798866" y="155763"/>
            <a:ext cx="3131627" cy="523220"/>
          </a:xfrm>
          <a:prstGeom prst="rect">
            <a:avLst/>
          </a:prstGeom>
        </p:spPr>
        <p:txBody>
          <a:bodyPr wrap="none">
            <a:spAutoFit/>
          </a:bodyPr>
          <a:lstStyle/>
          <a:p>
            <a:r>
              <a:rPr lang="en-IN" sz="2800" b="1" cap="all" spc="200" dirty="0" smtClean="0">
                <a:solidFill>
                  <a:srgbClr val="262626"/>
                </a:solidFill>
              </a:rPr>
              <a:t>HIGHER </a:t>
            </a:r>
            <a:r>
              <a:rPr lang="en-IN" sz="2800" b="1" cap="all" spc="200" dirty="0">
                <a:solidFill>
                  <a:srgbClr val="262626"/>
                </a:solidFill>
              </a:rPr>
              <a:t>PAIRS</a:t>
            </a:r>
            <a:endParaRPr lang="en-IN" dirty="0">
              <a:solidFill>
                <a:srgbClr val="000000"/>
              </a:solidFill>
            </a:endParaRPr>
          </a:p>
        </p:txBody>
      </p:sp>
      <p:sp>
        <p:nvSpPr>
          <p:cNvPr id="14" name="TextBox 13">
            <a:extLst>
              <a:ext uri="{FF2B5EF4-FFF2-40B4-BE49-F238E27FC236}">
                <a16:creationId xmlns="" xmlns:a16="http://schemas.microsoft.com/office/drawing/2014/main" id="{7777605B-C374-40FB-B624-4AAFD7B63CAE}"/>
              </a:ext>
            </a:extLst>
          </p:cNvPr>
          <p:cNvSpPr txBox="1"/>
          <p:nvPr/>
        </p:nvSpPr>
        <p:spPr>
          <a:xfrm>
            <a:off x="1048102" y="6578768"/>
            <a:ext cx="2429883" cy="276999"/>
          </a:xfrm>
          <a:prstGeom prst="rect">
            <a:avLst/>
          </a:prstGeom>
          <a:noFill/>
        </p:spPr>
        <p:txBody>
          <a:bodyPr wrap="square">
            <a:spAutoFit/>
          </a:bodyPr>
          <a:lstStyle/>
          <a:p>
            <a:r>
              <a:rPr lang="en-IN" sz="1200" dirty="0">
                <a:solidFill>
                  <a:srgbClr val="000000"/>
                </a:solidFill>
              </a:rPr>
              <a:t>OVERVIEW OF KINEMATICS</a:t>
            </a:r>
          </a:p>
        </p:txBody>
      </p:sp>
    </p:spTree>
    <p:extLst>
      <p:ext uri="{BB962C8B-B14F-4D97-AF65-F5344CB8AC3E}">
        <p14:creationId xmlns:p14="http://schemas.microsoft.com/office/powerpoint/2010/main" val="22256710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mute="1">
                <p:cTn id="12" fill="hold" display="0">
                  <p:stCondLst>
                    <p:cond delay="indefinite"/>
                  </p:stCondLst>
                </p:cTn>
                <p:tgtEl>
                  <p:spTgt spid="7"/>
                </p:tgtEl>
              </p:cMediaNode>
            </p:video>
            <p:video>
              <p:cMediaNode vol="80000" mute="1">
                <p:cTn id="13" fill="hold" display="0">
                  <p:stCondLst>
                    <p:cond delay="indefinite"/>
                  </p:stCondLst>
                </p:cTn>
                <p:tgtEl>
                  <p:spTgt spid="8"/>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59ACAF2A-2649-4D10-837F-C7F06AF5DA5F}"/>
              </a:ext>
            </a:extLst>
          </p:cNvPr>
          <p:cNvSpPr>
            <a:spLocks noGrp="1"/>
          </p:cNvSpPr>
          <p:nvPr>
            <p:ph type="sldNum" sz="quarter" idx="12"/>
          </p:nvPr>
        </p:nvSpPr>
        <p:spPr/>
        <p:txBody>
          <a:bodyPr/>
          <a:lstStyle/>
          <a:p>
            <a:fld id="{AC383DC2-5599-43D7-9E00-1EF46298FDA3}" type="slidenum">
              <a:rPr lang="en-IN" smtClean="0"/>
              <a:pPr/>
              <a:t>17</a:t>
            </a:fld>
            <a:endParaRPr lang="en-IN"/>
          </a:p>
        </p:txBody>
      </p:sp>
      <p:sp>
        <p:nvSpPr>
          <p:cNvPr id="6" name="Title 1">
            <a:extLst>
              <a:ext uri="{FF2B5EF4-FFF2-40B4-BE49-F238E27FC236}">
                <a16:creationId xmlns="" xmlns:a16="http://schemas.microsoft.com/office/drawing/2014/main" id="{60FD9DD4-4F76-4E04-A2B4-336071EE6E82}"/>
              </a:ext>
            </a:extLst>
          </p:cNvPr>
          <p:cNvSpPr>
            <a:spLocks noGrp="1"/>
          </p:cNvSpPr>
          <p:nvPr>
            <p:ph type="title" idx="4294967295"/>
          </p:nvPr>
        </p:nvSpPr>
        <p:spPr>
          <a:xfrm>
            <a:off x="1020862" y="925503"/>
            <a:ext cx="10058400" cy="1609344"/>
          </a:xfrm>
        </p:spPr>
        <p:txBody>
          <a:bodyPr>
            <a:normAutofit/>
          </a:bodyPr>
          <a:lstStyle/>
          <a:p>
            <a:pPr algn="ctr"/>
            <a:r>
              <a:rPr lang="en-IN" b="1" dirty="0"/>
              <a:t>ANOTHER WAY OF CLASSIFYING KINEMATIC PAIRS</a:t>
            </a:r>
          </a:p>
        </p:txBody>
      </p:sp>
      <p:sp>
        <p:nvSpPr>
          <p:cNvPr id="7" name="Down Arrow 6">
            <a:extLst>
              <a:ext uri="{FF2B5EF4-FFF2-40B4-BE49-F238E27FC236}">
                <a16:creationId xmlns="" xmlns:a16="http://schemas.microsoft.com/office/drawing/2014/main" id="{9DEFFB8C-AD98-4779-AE71-D6093A70C806}"/>
              </a:ext>
            </a:extLst>
          </p:cNvPr>
          <p:cNvSpPr/>
          <p:nvPr/>
        </p:nvSpPr>
        <p:spPr>
          <a:xfrm rot="3288880">
            <a:off x="3260141" y="2573357"/>
            <a:ext cx="296496" cy="8974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sp>
        <p:nvSpPr>
          <p:cNvPr id="8" name="Down Arrow 7">
            <a:extLst>
              <a:ext uri="{FF2B5EF4-FFF2-40B4-BE49-F238E27FC236}">
                <a16:creationId xmlns="" xmlns:a16="http://schemas.microsoft.com/office/drawing/2014/main" id="{5E50671B-EEA6-499D-95B1-98E7505EA4A7}"/>
              </a:ext>
            </a:extLst>
          </p:cNvPr>
          <p:cNvSpPr/>
          <p:nvPr/>
        </p:nvSpPr>
        <p:spPr>
          <a:xfrm rot="19121278">
            <a:off x="8785468" y="2778472"/>
            <a:ext cx="296496" cy="7582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sp>
        <p:nvSpPr>
          <p:cNvPr id="9" name="Rectangle 8">
            <a:extLst>
              <a:ext uri="{FF2B5EF4-FFF2-40B4-BE49-F238E27FC236}">
                <a16:creationId xmlns="" xmlns:a16="http://schemas.microsoft.com/office/drawing/2014/main" id="{C7DC327F-8684-45E3-A8D1-77CAA79F1B0B}"/>
              </a:ext>
            </a:extLst>
          </p:cNvPr>
          <p:cNvSpPr/>
          <p:nvPr/>
        </p:nvSpPr>
        <p:spPr>
          <a:xfrm>
            <a:off x="95388" y="4471551"/>
            <a:ext cx="5243867" cy="1200329"/>
          </a:xfrm>
          <a:prstGeom prst="rect">
            <a:avLst/>
          </a:prstGeom>
        </p:spPr>
        <p:txBody>
          <a:bodyPr wrap="square">
            <a:spAutoFit/>
          </a:bodyPr>
          <a:lstStyle/>
          <a:p>
            <a:r>
              <a:rPr lang="en-US" sz="2400" dirty="0">
                <a:solidFill>
                  <a:srgbClr val="000000"/>
                </a:solidFill>
              </a:rPr>
              <a:t>contact between the two bodies at the kinematic pair is maintained by the geometric form</a:t>
            </a:r>
            <a:endParaRPr lang="en-IN" sz="2400" dirty="0">
              <a:solidFill>
                <a:srgbClr val="000000"/>
              </a:solidFill>
            </a:endParaRPr>
          </a:p>
        </p:txBody>
      </p:sp>
      <p:sp>
        <p:nvSpPr>
          <p:cNvPr id="10" name="TextBox 9">
            <a:extLst>
              <a:ext uri="{FF2B5EF4-FFF2-40B4-BE49-F238E27FC236}">
                <a16:creationId xmlns="" xmlns:a16="http://schemas.microsoft.com/office/drawing/2014/main" id="{85801CBB-8151-46A7-8D52-CC97A0A4197C}"/>
              </a:ext>
            </a:extLst>
          </p:cNvPr>
          <p:cNvSpPr txBox="1"/>
          <p:nvPr/>
        </p:nvSpPr>
        <p:spPr>
          <a:xfrm>
            <a:off x="185053" y="3401799"/>
            <a:ext cx="5259306" cy="707886"/>
          </a:xfrm>
          <a:prstGeom prst="rect">
            <a:avLst/>
          </a:prstGeom>
          <a:noFill/>
        </p:spPr>
        <p:txBody>
          <a:bodyPr wrap="square" rtlCol="0">
            <a:spAutoFit/>
          </a:bodyPr>
          <a:lstStyle/>
          <a:p>
            <a:r>
              <a:rPr lang="en-US" sz="4000" u="sng" dirty="0">
                <a:solidFill>
                  <a:srgbClr val="000000"/>
                </a:solidFill>
              </a:rPr>
              <a:t>FORM-CLOSED PAIR</a:t>
            </a:r>
            <a:endParaRPr lang="en-IN" sz="4000" u="sng" dirty="0">
              <a:solidFill>
                <a:srgbClr val="000000"/>
              </a:solidFill>
            </a:endParaRPr>
          </a:p>
        </p:txBody>
      </p:sp>
      <p:sp>
        <p:nvSpPr>
          <p:cNvPr id="11" name="TextBox 10">
            <a:extLst>
              <a:ext uri="{FF2B5EF4-FFF2-40B4-BE49-F238E27FC236}">
                <a16:creationId xmlns="" xmlns:a16="http://schemas.microsoft.com/office/drawing/2014/main" id="{B16B1963-FCF7-48D6-AEEE-6E5388114AA3}"/>
              </a:ext>
            </a:extLst>
          </p:cNvPr>
          <p:cNvSpPr txBox="1"/>
          <p:nvPr/>
        </p:nvSpPr>
        <p:spPr>
          <a:xfrm>
            <a:off x="6539566" y="3401799"/>
            <a:ext cx="5511554" cy="707886"/>
          </a:xfrm>
          <a:prstGeom prst="rect">
            <a:avLst/>
          </a:prstGeom>
          <a:noFill/>
        </p:spPr>
        <p:txBody>
          <a:bodyPr wrap="square" rtlCol="0">
            <a:spAutoFit/>
          </a:bodyPr>
          <a:lstStyle/>
          <a:p>
            <a:r>
              <a:rPr lang="en-US" sz="4000" u="sng" dirty="0">
                <a:solidFill>
                  <a:srgbClr val="000000"/>
                </a:solidFill>
              </a:rPr>
              <a:t>FORCE-CLOSED PAIR</a:t>
            </a:r>
            <a:endParaRPr lang="en-IN" sz="4000" u="sng" dirty="0">
              <a:solidFill>
                <a:srgbClr val="000000"/>
              </a:solidFill>
            </a:endParaRPr>
          </a:p>
        </p:txBody>
      </p:sp>
      <p:sp>
        <p:nvSpPr>
          <p:cNvPr id="12" name="Rectangle 11">
            <a:extLst>
              <a:ext uri="{FF2B5EF4-FFF2-40B4-BE49-F238E27FC236}">
                <a16:creationId xmlns="" xmlns:a16="http://schemas.microsoft.com/office/drawing/2014/main" id="{FFCBFC8B-B699-4107-BDC7-59AC0DE1EB41}"/>
              </a:ext>
            </a:extLst>
          </p:cNvPr>
          <p:cNvSpPr/>
          <p:nvPr/>
        </p:nvSpPr>
        <p:spPr>
          <a:xfrm>
            <a:off x="6327228" y="4586511"/>
            <a:ext cx="6096000" cy="830997"/>
          </a:xfrm>
          <a:prstGeom prst="rect">
            <a:avLst/>
          </a:prstGeom>
        </p:spPr>
        <p:txBody>
          <a:bodyPr>
            <a:spAutoFit/>
          </a:bodyPr>
          <a:lstStyle/>
          <a:p>
            <a:r>
              <a:rPr lang="en-US" sz="2400" dirty="0">
                <a:solidFill>
                  <a:srgbClr val="000000"/>
                </a:solidFill>
              </a:rPr>
              <a:t>Contact needs to be maintained by the application of an external force</a:t>
            </a:r>
            <a:endParaRPr lang="en-IN" sz="2400" dirty="0">
              <a:solidFill>
                <a:srgbClr val="000000"/>
              </a:solidFill>
            </a:endParaRPr>
          </a:p>
        </p:txBody>
      </p:sp>
      <p:sp>
        <p:nvSpPr>
          <p:cNvPr id="14" name="TextBox 13">
            <a:extLst>
              <a:ext uri="{FF2B5EF4-FFF2-40B4-BE49-F238E27FC236}">
                <a16:creationId xmlns="" xmlns:a16="http://schemas.microsoft.com/office/drawing/2014/main" id="{7777605B-C374-40FB-B624-4AAFD7B63CAE}"/>
              </a:ext>
            </a:extLst>
          </p:cNvPr>
          <p:cNvSpPr txBox="1"/>
          <p:nvPr/>
        </p:nvSpPr>
        <p:spPr>
          <a:xfrm>
            <a:off x="1048102" y="6578768"/>
            <a:ext cx="2429883" cy="276999"/>
          </a:xfrm>
          <a:prstGeom prst="rect">
            <a:avLst/>
          </a:prstGeom>
          <a:noFill/>
        </p:spPr>
        <p:txBody>
          <a:bodyPr wrap="square">
            <a:spAutoFit/>
          </a:bodyPr>
          <a:lstStyle/>
          <a:p>
            <a:r>
              <a:rPr lang="en-IN" sz="1200" dirty="0">
                <a:solidFill>
                  <a:srgbClr val="000000"/>
                </a:solidFill>
              </a:rPr>
              <a:t>OVERVIEW OF KINEMATICS</a:t>
            </a:r>
          </a:p>
        </p:txBody>
      </p:sp>
    </p:spTree>
    <p:extLst>
      <p:ext uri="{BB962C8B-B14F-4D97-AF65-F5344CB8AC3E}">
        <p14:creationId xmlns:p14="http://schemas.microsoft.com/office/powerpoint/2010/main" val="286069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1E0D597A-F027-4907-9843-D9088BEC0085}"/>
              </a:ext>
            </a:extLst>
          </p:cNvPr>
          <p:cNvSpPr>
            <a:spLocks noGrp="1"/>
          </p:cNvSpPr>
          <p:nvPr>
            <p:ph type="sldNum" sz="quarter" idx="12"/>
          </p:nvPr>
        </p:nvSpPr>
        <p:spPr/>
        <p:txBody>
          <a:bodyPr/>
          <a:lstStyle/>
          <a:p>
            <a:fld id="{AC383DC2-5599-43D7-9E00-1EF46298FDA3}" type="slidenum">
              <a:rPr lang="en-IN" smtClean="0"/>
              <a:pPr/>
              <a:t>18</a:t>
            </a:fld>
            <a:endParaRPr lang="en-IN"/>
          </a:p>
        </p:txBody>
      </p:sp>
      <p:sp>
        <p:nvSpPr>
          <p:cNvPr id="6" name="Title 1">
            <a:extLst>
              <a:ext uri="{FF2B5EF4-FFF2-40B4-BE49-F238E27FC236}">
                <a16:creationId xmlns="" xmlns:a16="http://schemas.microsoft.com/office/drawing/2014/main" id="{E54D13D2-163E-4A92-A016-04FD8CBC4A68}"/>
              </a:ext>
            </a:extLst>
          </p:cNvPr>
          <p:cNvSpPr>
            <a:spLocks noGrp="1"/>
          </p:cNvSpPr>
          <p:nvPr>
            <p:ph type="title" idx="4294967295"/>
          </p:nvPr>
        </p:nvSpPr>
        <p:spPr>
          <a:xfrm>
            <a:off x="3844578" y="331304"/>
            <a:ext cx="4981370" cy="997327"/>
          </a:xfrm>
        </p:spPr>
        <p:txBody>
          <a:bodyPr>
            <a:normAutofit/>
          </a:bodyPr>
          <a:lstStyle/>
          <a:p>
            <a:r>
              <a:rPr lang="en-IN" b="1" dirty="0"/>
              <a:t>MECHANISMS</a:t>
            </a:r>
          </a:p>
        </p:txBody>
      </p:sp>
      <p:sp>
        <p:nvSpPr>
          <p:cNvPr id="7" name="Down Arrow 6">
            <a:extLst>
              <a:ext uri="{FF2B5EF4-FFF2-40B4-BE49-F238E27FC236}">
                <a16:creationId xmlns="" xmlns:a16="http://schemas.microsoft.com/office/drawing/2014/main" id="{10C4F05A-2C9B-48CB-9287-2DB8383D0084}"/>
              </a:ext>
            </a:extLst>
          </p:cNvPr>
          <p:cNvSpPr/>
          <p:nvPr/>
        </p:nvSpPr>
        <p:spPr>
          <a:xfrm rot="2584318">
            <a:off x="3046851" y="826858"/>
            <a:ext cx="296496" cy="32557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sp>
        <p:nvSpPr>
          <p:cNvPr id="8" name="Down Arrow 7">
            <a:extLst>
              <a:ext uri="{FF2B5EF4-FFF2-40B4-BE49-F238E27FC236}">
                <a16:creationId xmlns="" xmlns:a16="http://schemas.microsoft.com/office/drawing/2014/main" id="{F3F0816F-08C5-42F3-9F6F-B6925A51C865}"/>
              </a:ext>
            </a:extLst>
          </p:cNvPr>
          <p:cNvSpPr/>
          <p:nvPr/>
        </p:nvSpPr>
        <p:spPr>
          <a:xfrm>
            <a:off x="5796103" y="1164333"/>
            <a:ext cx="276321" cy="24742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sp>
        <p:nvSpPr>
          <p:cNvPr id="9" name="Down Arrow 8">
            <a:extLst>
              <a:ext uri="{FF2B5EF4-FFF2-40B4-BE49-F238E27FC236}">
                <a16:creationId xmlns="" xmlns:a16="http://schemas.microsoft.com/office/drawing/2014/main" id="{E7F09E13-7017-40B1-90C4-592AAD818598}"/>
              </a:ext>
            </a:extLst>
          </p:cNvPr>
          <p:cNvSpPr/>
          <p:nvPr/>
        </p:nvSpPr>
        <p:spPr>
          <a:xfrm rot="18453288">
            <a:off x="8032195" y="434327"/>
            <a:ext cx="296496" cy="37389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sp>
        <p:nvSpPr>
          <p:cNvPr id="10" name="TextBox 9">
            <a:extLst>
              <a:ext uri="{FF2B5EF4-FFF2-40B4-BE49-F238E27FC236}">
                <a16:creationId xmlns="" xmlns:a16="http://schemas.microsoft.com/office/drawing/2014/main" id="{C574B96A-4019-436F-89B1-44F9400C4696}"/>
              </a:ext>
            </a:extLst>
          </p:cNvPr>
          <p:cNvSpPr txBox="1"/>
          <p:nvPr/>
        </p:nvSpPr>
        <p:spPr>
          <a:xfrm>
            <a:off x="1069848" y="3638569"/>
            <a:ext cx="2274367" cy="707886"/>
          </a:xfrm>
          <a:prstGeom prst="rect">
            <a:avLst/>
          </a:prstGeom>
          <a:noFill/>
        </p:spPr>
        <p:txBody>
          <a:bodyPr wrap="square" rtlCol="0">
            <a:spAutoFit/>
          </a:bodyPr>
          <a:lstStyle/>
          <a:p>
            <a:r>
              <a:rPr lang="en-US" sz="4000" u="sng" dirty="0">
                <a:solidFill>
                  <a:srgbClr val="000000"/>
                </a:solidFill>
              </a:rPr>
              <a:t>PLANAR</a:t>
            </a:r>
            <a:endParaRPr lang="en-IN" sz="4000" u="sng" dirty="0">
              <a:solidFill>
                <a:srgbClr val="000000"/>
              </a:solidFill>
            </a:endParaRPr>
          </a:p>
        </p:txBody>
      </p:sp>
      <p:sp>
        <p:nvSpPr>
          <p:cNvPr id="11" name="TextBox 10">
            <a:extLst>
              <a:ext uri="{FF2B5EF4-FFF2-40B4-BE49-F238E27FC236}">
                <a16:creationId xmlns="" xmlns:a16="http://schemas.microsoft.com/office/drawing/2014/main" id="{3373E1B4-ED6A-4F99-A657-F43077E0B43E}"/>
              </a:ext>
            </a:extLst>
          </p:cNvPr>
          <p:cNvSpPr txBox="1"/>
          <p:nvPr/>
        </p:nvSpPr>
        <p:spPr>
          <a:xfrm>
            <a:off x="4880254" y="3638569"/>
            <a:ext cx="2896654" cy="707886"/>
          </a:xfrm>
          <a:prstGeom prst="rect">
            <a:avLst/>
          </a:prstGeom>
          <a:noFill/>
        </p:spPr>
        <p:txBody>
          <a:bodyPr wrap="square" rtlCol="0">
            <a:spAutoFit/>
          </a:bodyPr>
          <a:lstStyle/>
          <a:p>
            <a:r>
              <a:rPr lang="en-US" sz="4000" u="sng" dirty="0">
                <a:solidFill>
                  <a:srgbClr val="000000"/>
                </a:solidFill>
              </a:rPr>
              <a:t>SPHERICAL</a:t>
            </a:r>
            <a:endParaRPr lang="en-IN" sz="4000" u="sng" dirty="0">
              <a:solidFill>
                <a:srgbClr val="000000"/>
              </a:solidFill>
            </a:endParaRPr>
          </a:p>
        </p:txBody>
      </p:sp>
      <p:sp>
        <p:nvSpPr>
          <p:cNvPr id="12" name="TextBox 11">
            <a:extLst>
              <a:ext uri="{FF2B5EF4-FFF2-40B4-BE49-F238E27FC236}">
                <a16:creationId xmlns="" xmlns:a16="http://schemas.microsoft.com/office/drawing/2014/main" id="{030B0724-6CBF-42C4-B193-47F3C2306DA8}"/>
              </a:ext>
            </a:extLst>
          </p:cNvPr>
          <p:cNvSpPr txBox="1"/>
          <p:nvPr/>
        </p:nvSpPr>
        <p:spPr>
          <a:xfrm>
            <a:off x="8645603" y="3638569"/>
            <a:ext cx="2320308" cy="707886"/>
          </a:xfrm>
          <a:prstGeom prst="rect">
            <a:avLst/>
          </a:prstGeom>
          <a:noFill/>
        </p:spPr>
        <p:txBody>
          <a:bodyPr wrap="square" rtlCol="0">
            <a:spAutoFit/>
          </a:bodyPr>
          <a:lstStyle/>
          <a:p>
            <a:r>
              <a:rPr lang="en-US" sz="4000" u="sng" dirty="0">
                <a:solidFill>
                  <a:srgbClr val="000000"/>
                </a:solidFill>
              </a:rPr>
              <a:t>SPATIAL</a:t>
            </a:r>
            <a:endParaRPr lang="en-IN" sz="4000" u="sng" dirty="0">
              <a:solidFill>
                <a:srgbClr val="000000"/>
              </a:solidFill>
            </a:endParaRPr>
          </a:p>
        </p:txBody>
      </p:sp>
      <p:sp>
        <p:nvSpPr>
          <p:cNvPr id="14" name="TextBox 13">
            <a:extLst>
              <a:ext uri="{FF2B5EF4-FFF2-40B4-BE49-F238E27FC236}">
                <a16:creationId xmlns="" xmlns:a16="http://schemas.microsoft.com/office/drawing/2014/main" id="{7777605B-C374-40FB-B624-4AAFD7B63CAE}"/>
              </a:ext>
            </a:extLst>
          </p:cNvPr>
          <p:cNvSpPr txBox="1"/>
          <p:nvPr/>
        </p:nvSpPr>
        <p:spPr>
          <a:xfrm>
            <a:off x="1048102" y="6578768"/>
            <a:ext cx="2429883" cy="276999"/>
          </a:xfrm>
          <a:prstGeom prst="rect">
            <a:avLst/>
          </a:prstGeom>
          <a:noFill/>
        </p:spPr>
        <p:txBody>
          <a:bodyPr wrap="square">
            <a:spAutoFit/>
          </a:bodyPr>
          <a:lstStyle/>
          <a:p>
            <a:r>
              <a:rPr lang="en-IN" sz="1200" dirty="0">
                <a:solidFill>
                  <a:srgbClr val="000000"/>
                </a:solidFill>
              </a:rPr>
              <a:t>OVERVIEW OF KINEMATICS</a:t>
            </a:r>
          </a:p>
        </p:txBody>
      </p:sp>
    </p:spTree>
    <p:extLst>
      <p:ext uri="{BB962C8B-B14F-4D97-AF65-F5344CB8AC3E}">
        <p14:creationId xmlns:p14="http://schemas.microsoft.com/office/powerpoint/2010/main" val="27429528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1B4AFA85-0509-4216-AA5E-F923830050ED}"/>
              </a:ext>
            </a:extLst>
          </p:cNvPr>
          <p:cNvSpPr>
            <a:spLocks noGrp="1"/>
          </p:cNvSpPr>
          <p:nvPr>
            <p:ph type="sldNum" sz="quarter" idx="12"/>
          </p:nvPr>
        </p:nvSpPr>
        <p:spPr/>
        <p:txBody>
          <a:bodyPr/>
          <a:lstStyle/>
          <a:p>
            <a:fld id="{AC383DC2-5599-43D7-9E00-1EF46298FDA3}" type="slidenum">
              <a:rPr lang="en-IN" smtClean="0"/>
              <a:pPr/>
              <a:t>19</a:t>
            </a:fld>
            <a:endParaRPr lang="en-IN"/>
          </a:p>
        </p:txBody>
      </p:sp>
      <p:sp>
        <p:nvSpPr>
          <p:cNvPr id="7" name="TextBox 6">
            <a:extLst>
              <a:ext uri="{FF2B5EF4-FFF2-40B4-BE49-F238E27FC236}">
                <a16:creationId xmlns="" xmlns:a16="http://schemas.microsoft.com/office/drawing/2014/main" id="{74E261DD-30EC-4E05-9D6B-CDB1CEFFAEDB}"/>
              </a:ext>
            </a:extLst>
          </p:cNvPr>
          <p:cNvSpPr txBox="1"/>
          <p:nvPr/>
        </p:nvSpPr>
        <p:spPr>
          <a:xfrm>
            <a:off x="1151789" y="902734"/>
            <a:ext cx="9337535" cy="1938992"/>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rgbClr val="000000"/>
                </a:solidFill>
              </a:rPr>
              <a:t>all the points of the mechanism move in parallel planes</a:t>
            </a:r>
          </a:p>
          <a:p>
            <a:pPr marL="342900" indent="-342900">
              <a:buFont typeface="Arial" panose="020B0604020202020204" pitchFamily="34" charset="0"/>
              <a:buChar char="•"/>
            </a:pPr>
            <a:r>
              <a:rPr lang="en-US" sz="2400" dirty="0">
                <a:solidFill>
                  <a:srgbClr val="000000"/>
                </a:solidFill>
              </a:rPr>
              <a:t>all these parallel planes can be represented by a single plane, (the plane of motion)</a:t>
            </a:r>
          </a:p>
          <a:p>
            <a:pPr marL="342900" indent="-342900">
              <a:buFont typeface="Arial" panose="020B0604020202020204" pitchFamily="34" charset="0"/>
              <a:buChar char="•"/>
            </a:pPr>
            <a:r>
              <a:rPr lang="en-US" sz="2400" dirty="0">
                <a:solidFill>
                  <a:srgbClr val="000000"/>
                </a:solidFill>
              </a:rPr>
              <a:t>A single view perpendicular to this plane of motion reveals the true motion of all the points of a  mechanism</a:t>
            </a:r>
            <a:endParaRPr lang="en-IN" sz="2400" dirty="0">
              <a:solidFill>
                <a:srgbClr val="000000"/>
              </a:solidFill>
            </a:endParaRPr>
          </a:p>
        </p:txBody>
      </p:sp>
      <p:pic>
        <p:nvPicPr>
          <p:cNvPr id="8" name="Four-Bar Linkage Animation">
            <a:hlinkClick r:id="" action="ppaction://media"/>
            <a:extLst>
              <a:ext uri="{FF2B5EF4-FFF2-40B4-BE49-F238E27FC236}">
                <a16:creationId xmlns="" xmlns:a16="http://schemas.microsoft.com/office/drawing/2014/main" id="{6E0EA0B3-DF4B-4CF3-95A5-4AC890B8A12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536969" y="3681463"/>
            <a:ext cx="6096000" cy="1971675"/>
          </a:xfrm>
          <a:prstGeom prst="rect">
            <a:avLst/>
          </a:prstGeom>
        </p:spPr>
      </p:pic>
      <p:pic>
        <p:nvPicPr>
          <p:cNvPr id="9" name="Four Bar Mechanism">
            <a:hlinkClick r:id="" action="ppaction://media"/>
            <a:extLst>
              <a:ext uri="{FF2B5EF4-FFF2-40B4-BE49-F238E27FC236}">
                <a16:creationId xmlns="" xmlns:a16="http://schemas.microsoft.com/office/drawing/2014/main" id="{36C1201B-49E3-4108-B9DC-E718E8006E3B}"/>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257087" y="2952800"/>
            <a:ext cx="4438650" cy="3429000"/>
          </a:xfrm>
          <a:prstGeom prst="rect">
            <a:avLst/>
          </a:prstGeom>
        </p:spPr>
      </p:pic>
      <p:sp>
        <p:nvSpPr>
          <p:cNvPr id="3" name="Rectangle 2"/>
          <p:cNvSpPr/>
          <p:nvPr/>
        </p:nvSpPr>
        <p:spPr>
          <a:xfrm>
            <a:off x="3241144" y="187426"/>
            <a:ext cx="4860626" cy="523220"/>
          </a:xfrm>
          <a:prstGeom prst="rect">
            <a:avLst/>
          </a:prstGeom>
        </p:spPr>
        <p:txBody>
          <a:bodyPr wrap="none">
            <a:spAutoFit/>
          </a:bodyPr>
          <a:lstStyle/>
          <a:p>
            <a:r>
              <a:rPr lang="en-IN" sz="2800" b="1" cap="all" spc="200" dirty="0">
                <a:solidFill>
                  <a:srgbClr val="262626"/>
                </a:solidFill>
              </a:rPr>
              <a:t>PLANAR MECHANISMS</a:t>
            </a:r>
            <a:endParaRPr lang="en-IN" dirty="0">
              <a:solidFill>
                <a:srgbClr val="000000"/>
              </a:solidFill>
            </a:endParaRPr>
          </a:p>
        </p:txBody>
      </p:sp>
      <p:sp>
        <p:nvSpPr>
          <p:cNvPr id="11" name="TextBox 10">
            <a:extLst>
              <a:ext uri="{FF2B5EF4-FFF2-40B4-BE49-F238E27FC236}">
                <a16:creationId xmlns="" xmlns:a16="http://schemas.microsoft.com/office/drawing/2014/main" id="{7777605B-C374-40FB-B624-4AAFD7B63CAE}"/>
              </a:ext>
            </a:extLst>
          </p:cNvPr>
          <p:cNvSpPr txBox="1"/>
          <p:nvPr/>
        </p:nvSpPr>
        <p:spPr>
          <a:xfrm>
            <a:off x="1048102" y="6578768"/>
            <a:ext cx="2429883" cy="276999"/>
          </a:xfrm>
          <a:prstGeom prst="rect">
            <a:avLst/>
          </a:prstGeom>
          <a:noFill/>
        </p:spPr>
        <p:txBody>
          <a:bodyPr wrap="square">
            <a:spAutoFit/>
          </a:bodyPr>
          <a:lstStyle/>
          <a:p>
            <a:r>
              <a:rPr lang="en-IN" sz="1200" dirty="0">
                <a:solidFill>
                  <a:srgbClr val="000000"/>
                </a:solidFill>
              </a:rPr>
              <a:t>OVERVIEW OF KINEMATICS</a:t>
            </a:r>
          </a:p>
        </p:txBody>
      </p:sp>
    </p:spTree>
    <p:extLst>
      <p:ext uri="{BB962C8B-B14F-4D97-AF65-F5344CB8AC3E}">
        <p14:creationId xmlns:p14="http://schemas.microsoft.com/office/powerpoint/2010/main" val="21299362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video>
              <p:cMediaNode vol="80000">
                <p:cTn id="13" fill="hold" display="0">
                  <p:stCondLst>
                    <p:cond delay="indefinite"/>
                  </p:stCondLst>
                </p:cTn>
                <p:tgtEl>
                  <p:spTgt spid="9"/>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403" y="0"/>
            <a:ext cx="10527694" cy="596403"/>
          </a:xfrm>
        </p:spPr>
        <p:txBody>
          <a:bodyPr>
            <a:noAutofit/>
          </a:bodyPr>
          <a:lstStyle/>
          <a:p>
            <a:r>
              <a:rPr lang="en-IN" sz="4400" dirty="0" smtClean="0">
                <a:solidFill>
                  <a:srgbClr val="FF0000"/>
                </a:solidFill>
              </a:rPr>
              <a:t>OVERVIEW OF MINOR PROGR</a:t>
            </a:r>
            <a:r>
              <a:rPr lang="en-IN" sz="4800" dirty="0" smtClean="0">
                <a:solidFill>
                  <a:srgbClr val="FF0000"/>
                </a:solidFill>
              </a:rPr>
              <a:t>AM</a:t>
            </a:r>
            <a:endParaRPr lang="en-IN" sz="4800" dirty="0">
              <a:solidFill>
                <a:srgbClr val="FF0000"/>
              </a:solidFill>
            </a:endParaRPr>
          </a:p>
        </p:txBody>
      </p:sp>
      <p:sp>
        <p:nvSpPr>
          <p:cNvPr id="4" name="Slide Number Placeholder 3"/>
          <p:cNvSpPr>
            <a:spLocks noGrp="1"/>
          </p:cNvSpPr>
          <p:nvPr>
            <p:ph type="sldNum" sz="quarter" idx="12"/>
          </p:nvPr>
        </p:nvSpPr>
        <p:spPr/>
        <p:txBody>
          <a:bodyPr/>
          <a:lstStyle/>
          <a:p>
            <a:fld id="{AC383DC2-5599-43D7-9E00-1EF46298FDA3}" type="slidenum">
              <a:rPr lang="en-IN" smtClean="0"/>
              <a:pPr/>
              <a:t>2</a:t>
            </a:fld>
            <a:endParaRPr lang="en-IN"/>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9932" y="638443"/>
            <a:ext cx="3467584" cy="3448531"/>
          </a:xfrm>
          <a:prstGeom prst="rect">
            <a:avLst/>
          </a:prstGeom>
        </p:spPr>
      </p:pic>
      <p:sp>
        <p:nvSpPr>
          <p:cNvPr id="12" name="TextBox 11"/>
          <p:cNvSpPr txBox="1"/>
          <p:nvPr/>
        </p:nvSpPr>
        <p:spPr>
          <a:xfrm>
            <a:off x="978624" y="578928"/>
            <a:ext cx="2995033" cy="584775"/>
          </a:xfrm>
          <a:prstGeom prst="rect">
            <a:avLst/>
          </a:prstGeom>
          <a:noFill/>
        </p:spPr>
        <p:txBody>
          <a:bodyPr wrap="square" rtlCol="0">
            <a:spAutoFit/>
          </a:bodyPr>
          <a:lstStyle/>
          <a:p>
            <a:pPr algn="ctr">
              <a:defRPr/>
            </a:pPr>
            <a:r>
              <a:rPr lang="en-IN" sz="3200" b="1" u="sng" dirty="0" smtClean="0">
                <a:solidFill>
                  <a:srgbClr val="002060"/>
                </a:solidFill>
                <a:latin typeface="Franklin Gothic Book" panose="020B0503020102020204"/>
              </a:rPr>
              <a:t>I – MECHANICS</a:t>
            </a:r>
            <a:endParaRPr lang="en-IN" sz="3200" b="1" u="sng" dirty="0">
              <a:solidFill>
                <a:srgbClr val="002060"/>
              </a:solidFill>
              <a:latin typeface="Franklin Gothic Book" panose="020B0503020102020204"/>
            </a:endParaRPr>
          </a:p>
        </p:txBody>
      </p:sp>
      <p:sp>
        <p:nvSpPr>
          <p:cNvPr id="13" name="TextBox 12"/>
          <p:cNvSpPr txBox="1"/>
          <p:nvPr/>
        </p:nvSpPr>
        <p:spPr>
          <a:xfrm>
            <a:off x="3185743" y="3962370"/>
            <a:ext cx="2687521" cy="1077218"/>
          </a:xfrm>
          <a:prstGeom prst="rect">
            <a:avLst/>
          </a:prstGeom>
          <a:noFill/>
        </p:spPr>
        <p:txBody>
          <a:bodyPr wrap="square" rtlCol="0">
            <a:spAutoFit/>
          </a:bodyPr>
          <a:lstStyle/>
          <a:p>
            <a:pPr algn="ctr">
              <a:defRPr/>
            </a:pPr>
            <a:r>
              <a:rPr lang="en-IN" sz="3200" b="1" u="sng" dirty="0" smtClean="0">
                <a:solidFill>
                  <a:srgbClr val="002060"/>
                </a:solidFill>
                <a:latin typeface="Franklin Gothic Book" panose="020B0503020102020204"/>
              </a:rPr>
              <a:t>II – SENSING (PERCEPTION)</a:t>
            </a:r>
            <a:endParaRPr lang="en-IN" sz="3200" b="1" u="sng" dirty="0">
              <a:solidFill>
                <a:srgbClr val="002060"/>
              </a:solidFill>
              <a:latin typeface="Franklin Gothic Book" panose="020B0503020102020204"/>
            </a:endParaRPr>
          </a:p>
        </p:txBody>
      </p:sp>
      <p:sp>
        <p:nvSpPr>
          <p:cNvPr id="14" name="TextBox 13"/>
          <p:cNvSpPr txBox="1"/>
          <p:nvPr/>
        </p:nvSpPr>
        <p:spPr>
          <a:xfrm>
            <a:off x="5873264" y="4388748"/>
            <a:ext cx="2761092" cy="584775"/>
          </a:xfrm>
          <a:prstGeom prst="rect">
            <a:avLst/>
          </a:prstGeom>
          <a:noFill/>
        </p:spPr>
        <p:txBody>
          <a:bodyPr wrap="square" rtlCol="0">
            <a:spAutoFit/>
          </a:bodyPr>
          <a:lstStyle/>
          <a:p>
            <a:pPr algn="ctr">
              <a:defRPr/>
            </a:pPr>
            <a:r>
              <a:rPr lang="en-IN" sz="3200" b="1" u="sng" dirty="0" smtClean="0">
                <a:solidFill>
                  <a:srgbClr val="002060"/>
                </a:solidFill>
                <a:latin typeface="Franklin Gothic Book" panose="020B0503020102020204"/>
              </a:rPr>
              <a:t>III – CONTROL</a:t>
            </a:r>
            <a:endParaRPr lang="en-IN" sz="3200" b="1" u="sng" dirty="0">
              <a:solidFill>
                <a:srgbClr val="002060"/>
              </a:solidFill>
              <a:latin typeface="Franklin Gothic Book" panose="020B0503020102020204"/>
            </a:endParaRPr>
          </a:p>
        </p:txBody>
      </p:sp>
      <p:sp>
        <p:nvSpPr>
          <p:cNvPr id="15" name="TextBox 14"/>
          <p:cNvSpPr txBox="1"/>
          <p:nvPr/>
        </p:nvSpPr>
        <p:spPr>
          <a:xfrm>
            <a:off x="7677516" y="649124"/>
            <a:ext cx="3447393" cy="1077218"/>
          </a:xfrm>
          <a:prstGeom prst="rect">
            <a:avLst/>
          </a:prstGeom>
          <a:noFill/>
        </p:spPr>
        <p:txBody>
          <a:bodyPr wrap="square" rtlCol="0">
            <a:spAutoFit/>
          </a:bodyPr>
          <a:lstStyle/>
          <a:p>
            <a:pPr algn="ctr">
              <a:defRPr/>
            </a:pPr>
            <a:r>
              <a:rPr lang="en-IN" sz="3200" b="1" u="sng" dirty="0" smtClean="0">
                <a:solidFill>
                  <a:srgbClr val="002060"/>
                </a:solidFill>
                <a:latin typeface="Franklin Gothic Book" panose="020B0503020102020204"/>
              </a:rPr>
              <a:t>IV – INTELLIGENCE (COGNITION)</a:t>
            </a:r>
            <a:endParaRPr lang="en-IN" sz="3200" b="1" u="sng" dirty="0">
              <a:solidFill>
                <a:srgbClr val="002060"/>
              </a:solidFill>
              <a:latin typeface="Franklin Gothic Book" panose="020B0503020102020204"/>
            </a:endParaRPr>
          </a:p>
        </p:txBody>
      </p:sp>
      <p:sp>
        <p:nvSpPr>
          <p:cNvPr id="16" name="Title 1"/>
          <p:cNvSpPr txBox="1">
            <a:spLocks/>
          </p:cNvSpPr>
          <p:nvPr/>
        </p:nvSpPr>
        <p:spPr bwMode="black">
          <a:xfrm>
            <a:off x="142943" y="1473923"/>
            <a:ext cx="3917118" cy="1285403"/>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IN" b="1" dirty="0" smtClean="0">
                <a:solidFill>
                  <a:srgbClr val="000000">
                    <a:lumMod val="85000"/>
                    <a:lumOff val="15000"/>
                  </a:srgbClr>
                </a:solidFill>
              </a:rPr>
              <a:t>INTRODUCTION TO ROBOTICS</a:t>
            </a:r>
          </a:p>
          <a:p>
            <a:r>
              <a:rPr lang="en-IN" b="1" dirty="0" smtClean="0">
                <a:solidFill>
                  <a:srgbClr val="000000">
                    <a:lumMod val="85000"/>
                    <a:lumOff val="15000"/>
                  </a:srgbClr>
                </a:solidFill>
              </a:rPr>
              <a:t>(SEM III)</a:t>
            </a:r>
            <a:endParaRPr lang="en-IN" b="1" dirty="0">
              <a:solidFill>
                <a:srgbClr val="000000">
                  <a:lumMod val="85000"/>
                  <a:lumOff val="15000"/>
                </a:srgbClr>
              </a:solidFill>
            </a:endParaRPr>
          </a:p>
        </p:txBody>
      </p:sp>
      <p:sp>
        <p:nvSpPr>
          <p:cNvPr id="17" name="Title 1"/>
          <p:cNvSpPr txBox="1">
            <a:spLocks/>
          </p:cNvSpPr>
          <p:nvPr/>
        </p:nvSpPr>
        <p:spPr bwMode="black">
          <a:xfrm>
            <a:off x="7681803" y="2234892"/>
            <a:ext cx="4489177" cy="1285403"/>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IN" dirty="0">
                <a:solidFill>
                  <a:srgbClr val="FF0000"/>
                </a:solidFill>
              </a:rPr>
              <a:t>Fundamentals </a:t>
            </a:r>
            <a:r>
              <a:rPr lang="en-IN" dirty="0" smtClean="0">
                <a:solidFill>
                  <a:srgbClr val="FF0000"/>
                </a:solidFill>
              </a:rPr>
              <a:t>of Artificial</a:t>
            </a:r>
            <a:endParaRPr lang="en-IN" dirty="0">
              <a:solidFill>
                <a:srgbClr val="FF0000"/>
              </a:solidFill>
            </a:endParaRPr>
          </a:p>
          <a:p>
            <a:r>
              <a:rPr lang="en-IN" dirty="0">
                <a:solidFill>
                  <a:srgbClr val="FF0000"/>
                </a:solidFill>
              </a:rPr>
              <a:t>Intelligence(SEM </a:t>
            </a:r>
            <a:r>
              <a:rPr lang="en-IN" dirty="0" smtClean="0">
                <a:solidFill>
                  <a:srgbClr val="FF0000"/>
                </a:solidFill>
              </a:rPr>
              <a:t>VI)</a:t>
            </a:r>
            <a:endParaRPr lang="en-IN" dirty="0">
              <a:solidFill>
                <a:srgbClr val="FF0000"/>
              </a:solidFill>
            </a:endParaRPr>
          </a:p>
        </p:txBody>
      </p:sp>
      <p:sp>
        <p:nvSpPr>
          <p:cNvPr id="18" name="Title 1"/>
          <p:cNvSpPr txBox="1">
            <a:spLocks/>
          </p:cNvSpPr>
          <p:nvPr/>
        </p:nvSpPr>
        <p:spPr bwMode="black">
          <a:xfrm>
            <a:off x="1482948" y="5568870"/>
            <a:ext cx="3917118" cy="831930"/>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IN" dirty="0" smtClean="0">
                <a:solidFill>
                  <a:srgbClr val="FF0000"/>
                </a:solidFill>
              </a:rPr>
              <a:t>MECHATRONICS</a:t>
            </a:r>
          </a:p>
          <a:p>
            <a:r>
              <a:rPr lang="en-IN" dirty="0" smtClean="0">
                <a:solidFill>
                  <a:srgbClr val="FF0000"/>
                </a:solidFill>
              </a:rPr>
              <a:t>(SEM IV)</a:t>
            </a:r>
            <a:endParaRPr lang="en-IN" dirty="0">
              <a:solidFill>
                <a:srgbClr val="FF0000"/>
              </a:solidFill>
            </a:endParaRPr>
          </a:p>
        </p:txBody>
      </p:sp>
      <p:sp>
        <p:nvSpPr>
          <p:cNvPr id="19" name="Title 1"/>
          <p:cNvSpPr txBox="1">
            <a:spLocks/>
          </p:cNvSpPr>
          <p:nvPr/>
        </p:nvSpPr>
        <p:spPr bwMode="black">
          <a:xfrm>
            <a:off x="5913778" y="5568870"/>
            <a:ext cx="4445876" cy="831930"/>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IN" dirty="0" smtClean="0">
                <a:solidFill>
                  <a:srgbClr val="FF0000"/>
                </a:solidFill>
              </a:rPr>
              <a:t>ROBOTIC VISION AND CONTROL (SEM V)</a:t>
            </a:r>
            <a:endParaRPr lang="en-IN" dirty="0">
              <a:solidFill>
                <a:srgbClr val="FF0000"/>
              </a:solidFill>
            </a:endParaRPr>
          </a:p>
        </p:txBody>
      </p:sp>
      <p:sp>
        <p:nvSpPr>
          <p:cNvPr id="20" name="Down Arrow 19"/>
          <p:cNvSpPr/>
          <p:nvPr/>
        </p:nvSpPr>
        <p:spPr>
          <a:xfrm>
            <a:off x="2271893" y="1129858"/>
            <a:ext cx="336332" cy="2951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sp>
        <p:nvSpPr>
          <p:cNvPr id="21" name="Down Arrow 20"/>
          <p:cNvSpPr/>
          <p:nvPr/>
        </p:nvSpPr>
        <p:spPr>
          <a:xfrm>
            <a:off x="9590059" y="1655646"/>
            <a:ext cx="336332" cy="4795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sp>
        <p:nvSpPr>
          <p:cNvPr id="26" name="Right Brace 25"/>
          <p:cNvSpPr/>
          <p:nvPr/>
        </p:nvSpPr>
        <p:spPr>
          <a:xfrm rot="16200000">
            <a:off x="5463361" y="1458589"/>
            <a:ext cx="819807" cy="7202742"/>
          </a:xfrm>
          <a:prstGeom prst="righ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rgbClr val="000000"/>
              </a:solidFill>
            </a:endParaRPr>
          </a:p>
        </p:txBody>
      </p:sp>
      <p:sp>
        <p:nvSpPr>
          <p:cNvPr id="27" name="TextBox 26"/>
          <p:cNvSpPr txBox="1"/>
          <p:nvPr/>
        </p:nvSpPr>
        <p:spPr>
          <a:xfrm>
            <a:off x="432415" y="3278589"/>
            <a:ext cx="3338171" cy="584775"/>
          </a:xfrm>
          <a:prstGeom prst="rect">
            <a:avLst/>
          </a:prstGeom>
          <a:noFill/>
        </p:spPr>
        <p:txBody>
          <a:bodyPr wrap="square" rtlCol="0">
            <a:spAutoFit/>
          </a:bodyPr>
          <a:lstStyle/>
          <a:p>
            <a:pPr algn="ctr">
              <a:defRPr/>
            </a:pPr>
            <a:r>
              <a:rPr lang="en-IN" sz="3200" b="1" u="sng" dirty="0" smtClean="0">
                <a:solidFill>
                  <a:srgbClr val="00B050"/>
                </a:solidFill>
                <a:latin typeface="Franklin Gothic Book" panose="020B0503020102020204"/>
              </a:rPr>
              <a:t>THIS SEMESTER</a:t>
            </a:r>
            <a:endParaRPr lang="en-IN" sz="3200" b="1" u="sng" dirty="0">
              <a:solidFill>
                <a:srgbClr val="00B050"/>
              </a:solidFill>
              <a:latin typeface="Franklin Gothic Book" panose="020B0503020102020204"/>
            </a:endParaRPr>
          </a:p>
        </p:txBody>
      </p:sp>
      <p:sp>
        <p:nvSpPr>
          <p:cNvPr id="28" name="Left Brace 27"/>
          <p:cNvSpPr/>
          <p:nvPr/>
        </p:nvSpPr>
        <p:spPr>
          <a:xfrm rot="16200000">
            <a:off x="1838619" y="1110986"/>
            <a:ext cx="525764" cy="3917119"/>
          </a:xfrm>
          <a:prstGeom prst="leftBrace">
            <a:avLst/>
          </a:prstGeom>
          <a:ln w="571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rgbClr val="000000"/>
              </a:solidFill>
            </a:endParaRPr>
          </a:p>
        </p:txBody>
      </p:sp>
    </p:spTree>
    <p:extLst>
      <p:ext uri="{BB962C8B-B14F-4D97-AF65-F5344CB8AC3E}">
        <p14:creationId xmlns:p14="http://schemas.microsoft.com/office/powerpoint/2010/main" val="24524809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182D5EFA-0E1B-419B-B5CA-DDB0886B99FC}"/>
              </a:ext>
            </a:extLst>
          </p:cNvPr>
          <p:cNvSpPr>
            <a:spLocks noGrp="1"/>
          </p:cNvSpPr>
          <p:nvPr>
            <p:ph type="sldNum" sz="quarter" idx="12"/>
          </p:nvPr>
        </p:nvSpPr>
        <p:spPr/>
        <p:txBody>
          <a:bodyPr/>
          <a:lstStyle/>
          <a:p>
            <a:fld id="{AC383DC2-5599-43D7-9E00-1EF46298FDA3}" type="slidenum">
              <a:rPr lang="en-IN" smtClean="0"/>
              <a:pPr/>
              <a:t>20</a:t>
            </a:fld>
            <a:endParaRPr lang="en-IN"/>
          </a:p>
        </p:txBody>
      </p:sp>
      <p:sp>
        <p:nvSpPr>
          <p:cNvPr id="6" name="Title 1">
            <a:extLst>
              <a:ext uri="{FF2B5EF4-FFF2-40B4-BE49-F238E27FC236}">
                <a16:creationId xmlns="" xmlns:a16="http://schemas.microsoft.com/office/drawing/2014/main" id="{AB2858D7-B718-47F4-B01A-88373D439DC1}"/>
              </a:ext>
            </a:extLst>
          </p:cNvPr>
          <p:cNvSpPr>
            <a:spLocks noGrp="1"/>
          </p:cNvSpPr>
          <p:nvPr>
            <p:ph type="title" idx="4294967295"/>
          </p:nvPr>
        </p:nvSpPr>
        <p:spPr>
          <a:xfrm>
            <a:off x="4370309" y="4820692"/>
            <a:ext cx="4452563" cy="1522844"/>
          </a:xfrm>
        </p:spPr>
        <p:txBody>
          <a:bodyPr>
            <a:normAutofit/>
          </a:bodyPr>
          <a:lstStyle/>
          <a:p>
            <a:r>
              <a:rPr lang="en-IN" b="1" dirty="0"/>
              <a:t>SPHERICAL MECHANISMS</a:t>
            </a:r>
          </a:p>
        </p:txBody>
      </p:sp>
      <p:pic>
        <p:nvPicPr>
          <p:cNvPr id="7" name="3D Animation of a Spherical 4 bar linkage mechanism 1">
            <a:hlinkClick r:id="" action="ppaction://media"/>
            <a:extLst>
              <a:ext uri="{FF2B5EF4-FFF2-40B4-BE49-F238E27FC236}">
                <a16:creationId xmlns="" xmlns:a16="http://schemas.microsoft.com/office/drawing/2014/main" id="{61C043C8-D4F0-4B01-A44E-37CC5D4F248A}"/>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2062206" y="955781"/>
            <a:ext cx="2322016" cy="2430017"/>
          </a:xfrm>
          <a:prstGeom prst="rect">
            <a:avLst/>
          </a:prstGeom>
        </p:spPr>
      </p:pic>
      <p:pic>
        <p:nvPicPr>
          <p:cNvPr id="8" name="Spherical 4-bar linkage mechanism 2">
            <a:hlinkClick r:id="" action="ppaction://media"/>
            <a:extLst>
              <a:ext uri="{FF2B5EF4-FFF2-40B4-BE49-F238E27FC236}">
                <a16:creationId xmlns="" xmlns:a16="http://schemas.microsoft.com/office/drawing/2014/main" id="{FFE7E956-CED2-40C5-AED0-A022F299B9AC}"/>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5616341" y="1540038"/>
            <a:ext cx="2500296" cy="2419642"/>
          </a:xfrm>
          <a:prstGeom prst="rect">
            <a:avLst/>
          </a:prstGeom>
        </p:spPr>
      </p:pic>
      <p:pic>
        <p:nvPicPr>
          <p:cNvPr id="9" name="Spherical 4-bar linkage mechanism 4">
            <a:hlinkClick r:id="" action="ppaction://media"/>
            <a:extLst>
              <a:ext uri="{FF2B5EF4-FFF2-40B4-BE49-F238E27FC236}">
                <a16:creationId xmlns="" xmlns:a16="http://schemas.microsoft.com/office/drawing/2014/main" id="{F3B53C39-090D-43DA-97CB-B9DC7890A83B}"/>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8957560" y="2958077"/>
            <a:ext cx="3234439" cy="3164125"/>
          </a:xfrm>
          <a:prstGeom prst="rect">
            <a:avLst/>
          </a:prstGeom>
        </p:spPr>
      </p:pic>
      <p:pic>
        <p:nvPicPr>
          <p:cNvPr id="10" name="Spherical 4-bar linkage mechanism 5">
            <a:hlinkClick r:id="" action="ppaction://media"/>
            <a:extLst>
              <a:ext uri="{FF2B5EF4-FFF2-40B4-BE49-F238E27FC236}">
                <a16:creationId xmlns="" xmlns:a16="http://schemas.microsoft.com/office/drawing/2014/main" id="{C0830C5A-5C6A-4F97-BEC9-F26663C49F54}"/>
              </a:ext>
            </a:extLst>
          </p:cNvPr>
          <p:cNvPicPr>
            <a:picLocks noChangeAspect="1"/>
          </p:cNvPicPr>
          <p:nvPr>
            <a:videoFile r:link="rId8"/>
            <p:extLst>
              <p:ext uri="{DAA4B4D4-6D71-4841-9C94-3DE7FCFB9230}">
                <p14:media xmlns:p14="http://schemas.microsoft.com/office/powerpoint/2010/main" r:embed="rId7"/>
              </p:ext>
            </p:extLst>
          </p:nvPr>
        </p:nvPicPr>
        <p:blipFill>
          <a:blip r:embed="rId13"/>
          <a:stretch>
            <a:fillRect/>
          </a:stretch>
        </p:blipFill>
        <p:spPr>
          <a:xfrm>
            <a:off x="987454" y="3619384"/>
            <a:ext cx="2833432" cy="2756853"/>
          </a:xfrm>
          <a:prstGeom prst="rect">
            <a:avLst/>
          </a:prstGeom>
        </p:spPr>
      </p:pic>
      <p:sp>
        <p:nvSpPr>
          <p:cNvPr id="12" name="TextBox 11">
            <a:extLst>
              <a:ext uri="{FF2B5EF4-FFF2-40B4-BE49-F238E27FC236}">
                <a16:creationId xmlns="" xmlns:a16="http://schemas.microsoft.com/office/drawing/2014/main" id="{7777605B-C374-40FB-B624-4AAFD7B63CAE}"/>
              </a:ext>
            </a:extLst>
          </p:cNvPr>
          <p:cNvSpPr txBox="1"/>
          <p:nvPr/>
        </p:nvSpPr>
        <p:spPr>
          <a:xfrm>
            <a:off x="1048102" y="6578768"/>
            <a:ext cx="2429883" cy="276999"/>
          </a:xfrm>
          <a:prstGeom prst="rect">
            <a:avLst/>
          </a:prstGeom>
          <a:noFill/>
        </p:spPr>
        <p:txBody>
          <a:bodyPr wrap="square">
            <a:spAutoFit/>
          </a:bodyPr>
          <a:lstStyle/>
          <a:p>
            <a:r>
              <a:rPr lang="en-IN" sz="1200" dirty="0">
                <a:solidFill>
                  <a:srgbClr val="000000"/>
                </a:solidFill>
              </a:rPr>
              <a:t>OVERVIEW OF KINEMATICS</a:t>
            </a:r>
          </a:p>
        </p:txBody>
      </p:sp>
    </p:spTree>
    <p:extLst>
      <p:ext uri="{BB962C8B-B14F-4D97-AF65-F5344CB8AC3E}">
        <p14:creationId xmlns:p14="http://schemas.microsoft.com/office/powerpoint/2010/main" val="14955044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seq concurrent="1" nextAc="seek">
              <p:cTn id="12" restart="whenNotActive" fill="hold" evtFilter="cancelBubble" nodeType="interactiveSeq">
                <p:stCondLst>
                  <p:cond evt="onClick" delay="0">
                    <p:tgtEl>
                      <p:spTgt spid="9"/>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9"/>
                                        </p:tgtEl>
                                      </p:cBhvr>
                                    </p:cmd>
                                  </p:childTnLst>
                                </p:cTn>
                              </p:par>
                            </p:childTnLst>
                          </p:cTn>
                        </p:par>
                      </p:childTnLst>
                    </p:cTn>
                  </p:par>
                </p:childTnLst>
              </p:cTn>
              <p:nextCondLst>
                <p:cond evt="onClick" delay="0">
                  <p:tgtEl>
                    <p:spTgt spid="9"/>
                  </p:tgtEl>
                </p:cond>
              </p:nextCondLst>
            </p:seq>
            <p:video>
              <p:cMediaNode vol="80000">
                <p:cTn id="17" fill="hold" display="0">
                  <p:stCondLst>
                    <p:cond delay="indefinite"/>
                  </p:stCondLst>
                </p:cTn>
                <p:tgtEl>
                  <p:spTgt spid="7"/>
                </p:tgtEl>
              </p:cMediaNode>
            </p:video>
            <p:video>
              <p:cMediaNode vol="80000">
                <p:cTn id="18" fill="hold" display="0">
                  <p:stCondLst>
                    <p:cond delay="indefinite"/>
                  </p:stCondLst>
                </p:cTn>
                <p:tgtEl>
                  <p:spTgt spid="8"/>
                </p:tgtEl>
              </p:cMediaNode>
            </p:video>
            <p:video>
              <p:cMediaNode vol="80000">
                <p:cTn id="19" fill="hold" display="0">
                  <p:stCondLst>
                    <p:cond delay="indefinite"/>
                  </p:stCondLst>
                </p:cTn>
                <p:tgtEl>
                  <p:spTgt spid="9"/>
                </p:tgtEl>
              </p:cMediaNode>
            </p:video>
            <p:seq concurrent="1" nextAc="seek">
              <p:cTn id="20" restart="whenNotActive" fill="hold" evtFilter="cancelBubble" nodeType="interactiveSeq">
                <p:stCondLst>
                  <p:cond evt="onClick" delay="0">
                    <p:tgtEl>
                      <p:spTgt spid="10"/>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10"/>
                                        </p:tgtEl>
                                      </p:cBhvr>
                                    </p:cmd>
                                  </p:childTnLst>
                                </p:cTn>
                              </p:par>
                            </p:childTnLst>
                          </p:cTn>
                        </p:par>
                      </p:childTnLst>
                    </p:cTn>
                  </p:par>
                </p:childTnLst>
              </p:cTn>
              <p:nextCondLst>
                <p:cond evt="onClick" delay="0">
                  <p:tgtEl>
                    <p:spTgt spid="10"/>
                  </p:tgtEl>
                </p:cond>
              </p:nextCondLst>
            </p:seq>
            <p:video>
              <p:cMediaNode vol="80000">
                <p:cTn id="25" fill="hold" display="0">
                  <p:stCondLst>
                    <p:cond delay="indefinite"/>
                  </p:stCondLst>
                </p:cTn>
                <p:tgtEl>
                  <p:spTgt spid="10"/>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A69BCE56-3922-4316-B11A-1952A1355533}"/>
              </a:ext>
            </a:extLst>
          </p:cNvPr>
          <p:cNvSpPr>
            <a:spLocks noGrp="1"/>
          </p:cNvSpPr>
          <p:nvPr>
            <p:ph type="sldNum" sz="quarter" idx="12"/>
          </p:nvPr>
        </p:nvSpPr>
        <p:spPr/>
        <p:txBody>
          <a:bodyPr/>
          <a:lstStyle/>
          <a:p>
            <a:fld id="{AC383DC2-5599-43D7-9E00-1EF46298FDA3}" type="slidenum">
              <a:rPr lang="en-IN" smtClean="0"/>
              <a:pPr/>
              <a:t>21</a:t>
            </a:fld>
            <a:endParaRPr lang="en-IN"/>
          </a:p>
        </p:txBody>
      </p:sp>
      <p:pic>
        <p:nvPicPr>
          <p:cNvPr id="7" name="3D Animation of a Spatial 4 bar linkage mechanism 3">
            <a:hlinkClick r:id="" action="ppaction://media"/>
            <a:extLst>
              <a:ext uri="{FF2B5EF4-FFF2-40B4-BE49-F238E27FC236}">
                <a16:creationId xmlns="" xmlns:a16="http://schemas.microsoft.com/office/drawing/2014/main" id="{A4528134-9CFD-4DDF-8460-E386525878E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27185" y="1214696"/>
            <a:ext cx="3695700" cy="3429000"/>
          </a:xfrm>
          <a:prstGeom prst="rect">
            <a:avLst/>
          </a:prstGeom>
        </p:spPr>
      </p:pic>
      <p:sp>
        <p:nvSpPr>
          <p:cNvPr id="8" name="TextBox 7">
            <a:extLst>
              <a:ext uri="{FF2B5EF4-FFF2-40B4-BE49-F238E27FC236}">
                <a16:creationId xmlns="" xmlns:a16="http://schemas.microsoft.com/office/drawing/2014/main" id="{17F2DCA2-E4F1-47A3-8D41-779AE17C533C}"/>
              </a:ext>
            </a:extLst>
          </p:cNvPr>
          <p:cNvSpPr txBox="1"/>
          <p:nvPr/>
        </p:nvSpPr>
        <p:spPr>
          <a:xfrm>
            <a:off x="4843667" y="1564886"/>
            <a:ext cx="7109342" cy="3416320"/>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rgbClr val="000000"/>
                </a:solidFill>
              </a:rPr>
              <a:t>4-R Spatial Linkage</a:t>
            </a:r>
          </a:p>
          <a:p>
            <a:pPr marL="342900" indent="-342900">
              <a:buFont typeface="Arial" panose="020B0604020202020204" pitchFamily="34" charset="0"/>
              <a:buChar char="•"/>
            </a:pPr>
            <a:r>
              <a:rPr lang="en-US" sz="2400" dirty="0">
                <a:solidFill>
                  <a:srgbClr val="000000"/>
                </a:solidFill>
              </a:rPr>
              <a:t>points of all these links move neither in parallel planes nor on the surfaces of spheres, but in 3D space.</a:t>
            </a:r>
          </a:p>
          <a:p>
            <a:pPr marL="342900" indent="-342900">
              <a:buFont typeface="Arial" panose="020B0604020202020204" pitchFamily="34" charset="0"/>
              <a:buChar char="•"/>
            </a:pPr>
            <a:r>
              <a:rPr lang="en-US" sz="2400" dirty="0">
                <a:solidFill>
                  <a:srgbClr val="000000"/>
                </a:solidFill>
              </a:rPr>
              <a:t>they are neither intersecting nor parallel</a:t>
            </a:r>
          </a:p>
          <a:p>
            <a:pPr marL="342900" indent="-342900">
              <a:buFont typeface="Arial" panose="020B0604020202020204" pitchFamily="34" charset="0"/>
              <a:buChar char="•"/>
            </a:pPr>
            <a:r>
              <a:rPr lang="en-US" sz="2400" dirty="0">
                <a:solidFill>
                  <a:srgbClr val="000000"/>
                </a:solidFill>
              </a:rPr>
              <a:t>unlike in a 4R-planar linkage or in a 4R spherical linkage, in this 4R-Spatial linkage, there can be relative motion only for specific dimensions</a:t>
            </a:r>
            <a:endParaRPr lang="en-IN" sz="2400" dirty="0">
              <a:solidFill>
                <a:srgbClr val="000000"/>
              </a:solidFill>
            </a:endParaRPr>
          </a:p>
        </p:txBody>
      </p:sp>
      <p:sp>
        <p:nvSpPr>
          <p:cNvPr id="3" name="Rectangle 2"/>
          <p:cNvSpPr/>
          <p:nvPr/>
        </p:nvSpPr>
        <p:spPr>
          <a:xfrm>
            <a:off x="3147596" y="138440"/>
            <a:ext cx="4851777" cy="523220"/>
          </a:xfrm>
          <a:prstGeom prst="rect">
            <a:avLst/>
          </a:prstGeom>
        </p:spPr>
        <p:txBody>
          <a:bodyPr wrap="none">
            <a:spAutoFit/>
          </a:bodyPr>
          <a:lstStyle/>
          <a:p>
            <a:r>
              <a:rPr lang="en-IN" sz="2800" b="1" cap="all" spc="200" dirty="0">
                <a:solidFill>
                  <a:srgbClr val="262626"/>
                </a:solidFill>
              </a:rPr>
              <a:t>SPATIAL MECHANISMS</a:t>
            </a:r>
            <a:endParaRPr lang="en-IN" dirty="0">
              <a:solidFill>
                <a:srgbClr val="000000"/>
              </a:solidFill>
            </a:endParaRPr>
          </a:p>
        </p:txBody>
      </p:sp>
      <p:sp>
        <p:nvSpPr>
          <p:cNvPr id="10" name="TextBox 9">
            <a:extLst>
              <a:ext uri="{FF2B5EF4-FFF2-40B4-BE49-F238E27FC236}">
                <a16:creationId xmlns="" xmlns:a16="http://schemas.microsoft.com/office/drawing/2014/main" id="{7777605B-C374-40FB-B624-4AAFD7B63CAE}"/>
              </a:ext>
            </a:extLst>
          </p:cNvPr>
          <p:cNvSpPr txBox="1"/>
          <p:nvPr/>
        </p:nvSpPr>
        <p:spPr>
          <a:xfrm>
            <a:off x="1048102" y="6578768"/>
            <a:ext cx="2429883" cy="276999"/>
          </a:xfrm>
          <a:prstGeom prst="rect">
            <a:avLst/>
          </a:prstGeom>
          <a:noFill/>
        </p:spPr>
        <p:txBody>
          <a:bodyPr wrap="square">
            <a:spAutoFit/>
          </a:bodyPr>
          <a:lstStyle/>
          <a:p>
            <a:r>
              <a:rPr lang="en-IN" sz="1200" dirty="0">
                <a:solidFill>
                  <a:srgbClr val="000000"/>
                </a:solidFill>
              </a:rPr>
              <a:t>OVERVIEW OF KINEMATICS</a:t>
            </a:r>
          </a:p>
        </p:txBody>
      </p:sp>
    </p:spTree>
    <p:extLst>
      <p:ext uri="{BB962C8B-B14F-4D97-AF65-F5344CB8AC3E}">
        <p14:creationId xmlns:p14="http://schemas.microsoft.com/office/powerpoint/2010/main" val="85047182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C9E3BD7C-589F-4E7D-AE14-DE9B359DA85D}"/>
              </a:ext>
            </a:extLst>
          </p:cNvPr>
          <p:cNvSpPr>
            <a:spLocks noGrp="1"/>
          </p:cNvSpPr>
          <p:nvPr>
            <p:ph type="sldNum" sz="quarter" idx="12"/>
          </p:nvPr>
        </p:nvSpPr>
        <p:spPr/>
        <p:txBody>
          <a:bodyPr/>
          <a:lstStyle/>
          <a:p>
            <a:fld id="{AC383DC2-5599-43D7-9E00-1EF46298FDA3}" type="slidenum">
              <a:rPr lang="en-IN" smtClean="0"/>
              <a:pPr/>
              <a:t>22</a:t>
            </a:fld>
            <a:endParaRPr lang="en-IN"/>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 xmlns:a16="http://schemas.microsoft.com/office/drawing/2014/main" id="{D6517501-2B19-4137-8301-9B808D553FC5}"/>
                  </a:ext>
                </a:extLst>
              </p:cNvPr>
              <p:cNvSpPr>
                <a:spLocks noGrp="1"/>
              </p:cNvSpPr>
              <p:nvPr>
                <p:ph idx="1"/>
              </p:nvPr>
            </p:nvSpPr>
            <p:spPr>
              <a:xfrm>
                <a:off x="242297" y="772063"/>
                <a:ext cx="11604577" cy="2071980"/>
              </a:xfrm>
            </p:spPr>
            <p:txBody>
              <a:bodyPr>
                <a:normAutofit/>
              </a:bodyPr>
              <a:lstStyle/>
              <a:p>
                <a:r>
                  <a:rPr lang="en-US" b="1" u="sng" dirty="0">
                    <a:solidFill>
                      <a:srgbClr val="002060"/>
                    </a:solidFill>
                  </a:rPr>
                  <a:t>Degree-of-freedom or DOF</a:t>
                </a:r>
                <a:r>
                  <a:rPr lang="en-US" dirty="0"/>
                  <a:t> (denoted by </a:t>
                </a:r>
                <a14:m>
                  <m:oMath xmlns:m="http://schemas.openxmlformats.org/officeDocument/2006/math">
                    <m:r>
                      <a:rPr lang="en-US" i="1" dirty="0" smtClean="0">
                        <a:latin typeface="Cambria Math" panose="02040503050406030204" pitchFamily="18" charset="0"/>
                      </a:rPr>
                      <m:t>𝑁</m:t>
                    </m:r>
                  </m:oMath>
                </a14:m>
                <a:r>
                  <a:rPr lang="en-US" dirty="0"/>
                  <a:t>) of a general mechanical system is defined as the minimum number of independent variables required to describe its configuration completely.</a:t>
                </a:r>
              </a:p>
              <a:p>
                <a:r>
                  <a:rPr lang="en-US" dirty="0"/>
                  <a:t>The set of variables (dependent or independent) used to describe a system are termed as the configuration variables. For a mechanism, these can be either Cartesian coordinates of certain points on the mechanism, or the joint angles of the links, or a combination of both.</a:t>
                </a:r>
              </a:p>
              <a:p>
                <a:r>
                  <a:rPr lang="en-US" dirty="0"/>
                  <a:t>Set of configuration variables form  the configuration space (denoted by </a:t>
                </a:r>
                <a14:m>
                  <m:oMath xmlns:m="http://schemas.openxmlformats.org/officeDocument/2006/math">
                    <m:r>
                      <a:rPr lang="en-US" i="1" dirty="0" smtClean="0">
                        <a:latin typeface="Cambria Math" panose="02040503050406030204" pitchFamily="18" charset="0"/>
                      </a:rPr>
                      <m:t>𝐶</m:t>
                    </m:r>
                  </m:oMath>
                </a14:m>
                <a:r>
                  <a:rPr lang="en-US" dirty="0"/>
                  <a:t>) of the mechanism.</a:t>
                </a:r>
                <a:endParaRPr lang="en-IN" dirty="0"/>
              </a:p>
            </p:txBody>
          </p:sp>
        </mc:Choice>
        <mc:Fallback xmlns="">
          <p:sp>
            <p:nvSpPr>
              <p:cNvPr id="7" name="Content Placeholder 2">
                <a:extLst>
                  <a:ext uri="{FF2B5EF4-FFF2-40B4-BE49-F238E27FC236}">
                    <a16:creationId xmlns:a16="http://schemas.microsoft.com/office/drawing/2014/main" xmlns:a14="http://schemas.microsoft.com/office/drawing/2010/main" xmlns="" id="{D6517501-2B19-4137-8301-9B808D553FC5}"/>
                  </a:ext>
                </a:extLst>
              </p:cNvPr>
              <p:cNvSpPr>
                <a:spLocks noGrp="1" noRot="1" noChangeAspect="1" noMove="1" noResize="1" noEditPoints="1" noAdjustHandles="1" noChangeArrowheads="1" noChangeShapeType="1" noTextEdit="1"/>
              </p:cNvSpPr>
              <p:nvPr>
                <p:ph idx="1"/>
              </p:nvPr>
            </p:nvSpPr>
            <p:spPr>
              <a:xfrm>
                <a:off x="242297" y="772063"/>
                <a:ext cx="11604577" cy="2071980"/>
              </a:xfrm>
              <a:blipFill rotWithShape="1">
                <a:blip r:embed="rId2"/>
                <a:stretch>
                  <a:fillRect l="-368" t="-1471" b="-88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 xmlns:a16="http://schemas.microsoft.com/office/drawing/2014/main" id="{8320DD94-D916-4BD2-8984-F069D53DE455}"/>
                  </a:ext>
                </a:extLst>
              </p:cNvPr>
              <p:cNvSpPr/>
              <p:nvPr/>
            </p:nvSpPr>
            <p:spPr>
              <a:xfrm>
                <a:off x="21835" y="3638788"/>
                <a:ext cx="3286912" cy="1323439"/>
              </a:xfrm>
              <a:prstGeom prst="rect">
                <a:avLst/>
              </a:prstGeom>
            </p:spPr>
            <p:txBody>
              <a:bodyPr wrap="square">
                <a:spAutoFit/>
              </a:bodyPr>
              <a:lstStyle/>
              <a:p>
                <a:r>
                  <a:rPr lang="en-US" sz="2000" dirty="0">
                    <a:solidFill>
                      <a:srgbClr val="000000"/>
                    </a:solidFill>
                  </a:rPr>
                  <a:t>The DOF of a mechanical system may or may not equal the dimension of </a:t>
                </a:r>
                <a14:m>
                  <m:oMath xmlns:m="http://schemas.openxmlformats.org/officeDocument/2006/math">
                    <m:r>
                      <a:rPr lang="en-US" sz="2000" i="1" dirty="0" smtClean="0">
                        <a:solidFill>
                          <a:srgbClr val="000000"/>
                        </a:solidFill>
                        <a:latin typeface="Cambria Math" panose="02040503050406030204" pitchFamily="18" charset="0"/>
                      </a:rPr>
                      <m:t>𝐶</m:t>
                    </m:r>
                  </m:oMath>
                </a14:m>
                <a:r>
                  <a:rPr lang="en-US" sz="2000" dirty="0">
                    <a:solidFill>
                      <a:srgbClr val="000000"/>
                    </a:solidFill>
                  </a:rPr>
                  <a:t> (denoted by dim(</a:t>
                </a:r>
                <a14:m>
                  <m:oMath xmlns:m="http://schemas.openxmlformats.org/officeDocument/2006/math">
                    <m:r>
                      <a:rPr lang="en-US" sz="2000" i="1" dirty="0" smtClean="0">
                        <a:solidFill>
                          <a:srgbClr val="000000"/>
                        </a:solidFill>
                        <a:latin typeface="Cambria Math" panose="02040503050406030204" pitchFamily="18" charset="0"/>
                      </a:rPr>
                      <m:t>𝐶</m:t>
                    </m:r>
                  </m:oMath>
                </a14:m>
                <a:r>
                  <a:rPr lang="en-US" sz="2000" dirty="0">
                    <a:solidFill>
                      <a:srgbClr val="000000"/>
                    </a:solidFill>
                  </a:rPr>
                  <a:t>)).</a:t>
                </a:r>
                <a:endParaRPr lang="en-IN" sz="2000" dirty="0">
                  <a:solidFill>
                    <a:srgbClr val="000000"/>
                  </a:solidFill>
                </a:endParaRPr>
              </a:p>
            </p:txBody>
          </p:sp>
        </mc:Choice>
        <mc:Fallback xmlns="">
          <p:sp>
            <p:nvSpPr>
              <p:cNvPr id="8" name="Rectangle 7">
                <a:extLst>
                  <a:ext uri="{FF2B5EF4-FFF2-40B4-BE49-F238E27FC236}">
                    <a16:creationId xmlns:a16="http://schemas.microsoft.com/office/drawing/2014/main" id="{8320DD94-D916-4BD2-8984-F069D53DE455}"/>
                  </a:ext>
                </a:extLst>
              </p:cNvPr>
              <p:cNvSpPr>
                <a:spLocks noRot="1" noChangeAspect="1" noMove="1" noResize="1" noEditPoints="1" noAdjustHandles="1" noChangeArrowheads="1" noChangeShapeType="1" noTextEdit="1"/>
              </p:cNvSpPr>
              <p:nvPr/>
            </p:nvSpPr>
            <p:spPr>
              <a:xfrm>
                <a:off x="21835" y="3638788"/>
                <a:ext cx="3286912" cy="1323439"/>
              </a:xfrm>
              <a:prstGeom prst="rect">
                <a:avLst/>
              </a:prstGeom>
              <a:blipFill>
                <a:blip r:embed="rId3"/>
                <a:stretch>
                  <a:fillRect l="-2041" t="-2765" r="-742" b="-7373"/>
                </a:stretch>
              </a:blipFill>
            </p:spPr>
            <p:txBody>
              <a:bodyPr/>
              <a:lstStyle/>
              <a:p>
                <a:r>
                  <a:rPr lang="en-IN">
                    <a:noFill/>
                  </a:rPr>
                  <a:t> </a:t>
                </a:r>
              </a:p>
            </p:txBody>
          </p:sp>
        </mc:Fallback>
      </mc:AlternateContent>
      <p:grpSp>
        <p:nvGrpSpPr>
          <p:cNvPr id="9" name="Group 8">
            <a:extLst>
              <a:ext uri="{FF2B5EF4-FFF2-40B4-BE49-F238E27FC236}">
                <a16:creationId xmlns="" xmlns:a16="http://schemas.microsoft.com/office/drawing/2014/main" id="{B4EA91C1-9392-47AC-BE14-1E4F81D37818}"/>
              </a:ext>
            </a:extLst>
          </p:cNvPr>
          <p:cNvGrpSpPr/>
          <p:nvPr/>
        </p:nvGrpSpPr>
        <p:grpSpPr>
          <a:xfrm>
            <a:off x="3683012" y="3333077"/>
            <a:ext cx="2188697" cy="2222846"/>
            <a:chOff x="7704083" y="4084141"/>
            <a:chExt cx="2188697" cy="2222846"/>
          </a:xfrm>
        </p:grpSpPr>
        <p:cxnSp>
          <p:nvCxnSpPr>
            <p:cNvPr id="10" name="Straight Arrow Connector 9">
              <a:extLst>
                <a:ext uri="{FF2B5EF4-FFF2-40B4-BE49-F238E27FC236}">
                  <a16:creationId xmlns="" xmlns:a16="http://schemas.microsoft.com/office/drawing/2014/main" id="{523F4B42-246D-4BDC-94DD-209D42747030}"/>
                </a:ext>
              </a:extLst>
            </p:cNvPr>
            <p:cNvCxnSpPr/>
            <p:nvPr/>
          </p:nvCxnSpPr>
          <p:spPr>
            <a:xfrm flipV="1">
              <a:off x="7704083" y="4298731"/>
              <a:ext cx="0" cy="1828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 xmlns:a16="http://schemas.microsoft.com/office/drawing/2014/main" id="{E7731A07-3756-4E42-BED9-38B8C0139326}"/>
                </a:ext>
              </a:extLst>
            </p:cNvPr>
            <p:cNvCxnSpPr/>
            <p:nvPr/>
          </p:nvCxnSpPr>
          <p:spPr>
            <a:xfrm>
              <a:off x="7704083" y="6127531"/>
              <a:ext cx="18940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 xmlns:a16="http://schemas.microsoft.com/office/drawing/2014/main" id="{67659223-63DA-4DF9-A51F-37FCFFAB3DCB}"/>
                    </a:ext>
                  </a:extLst>
                </p:cNvPr>
                <p:cNvSpPr txBox="1"/>
                <p:nvPr/>
              </p:nvSpPr>
              <p:spPr>
                <a:xfrm>
                  <a:off x="9674772" y="6029988"/>
                  <a:ext cx="21800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IN" b="1" i="1" smtClean="0">
                            <a:solidFill>
                              <a:srgbClr val="000000"/>
                            </a:solidFill>
                            <a:latin typeface="Cambria Math" panose="02040503050406030204" pitchFamily="18" charset="0"/>
                          </a:rPr>
                          <m:t>𝑿</m:t>
                        </m:r>
                      </m:oMath>
                    </m:oMathPara>
                  </a14:m>
                  <a:endParaRPr lang="en-IN" b="1" dirty="0">
                    <a:solidFill>
                      <a:srgbClr val="000000"/>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9674772" y="6029988"/>
                  <a:ext cx="218008" cy="276999"/>
                </a:xfrm>
                <a:prstGeom prst="rect">
                  <a:avLst/>
                </a:prstGeom>
                <a:blipFill>
                  <a:blip r:embed="rId4"/>
                  <a:stretch>
                    <a:fillRect l="-22222" r="-25000" b="-888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 xmlns:a16="http://schemas.microsoft.com/office/drawing/2014/main" id="{F7CAE76C-873D-4E4B-968B-B15D5176F149}"/>
                    </a:ext>
                  </a:extLst>
                </p:cNvPr>
                <p:cNvSpPr txBox="1"/>
                <p:nvPr/>
              </p:nvSpPr>
              <p:spPr>
                <a:xfrm>
                  <a:off x="7730695" y="4084141"/>
                  <a:ext cx="203581"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IN" b="1" i="1" smtClean="0">
                            <a:solidFill>
                              <a:srgbClr val="000000"/>
                            </a:solidFill>
                            <a:latin typeface="Cambria Math" panose="02040503050406030204" pitchFamily="18" charset="0"/>
                          </a:rPr>
                          <m:t>𝒀</m:t>
                        </m:r>
                      </m:oMath>
                    </m:oMathPara>
                  </a14:m>
                  <a:endParaRPr lang="en-IN" b="1" dirty="0">
                    <a:solidFill>
                      <a:srgbClr val="000000"/>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7730695" y="4084141"/>
                  <a:ext cx="203581" cy="276999"/>
                </a:xfrm>
                <a:prstGeom prst="rect">
                  <a:avLst/>
                </a:prstGeom>
                <a:blipFill>
                  <a:blip r:embed="rId5"/>
                  <a:stretch>
                    <a:fillRect l="-27273" r="-27273" b="-888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 xmlns:a16="http://schemas.microsoft.com/office/drawing/2014/main" id="{60750E32-60D3-4388-8BBD-6F3D76E21A95}"/>
                    </a:ext>
                  </a:extLst>
                </p:cNvPr>
                <p:cNvSpPr txBox="1"/>
                <p:nvPr/>
              </p:nvSpPr>
              <p:spPr>
                <a:xfrm>
                  <a:off x="8694403" y="4692263"/>
                  <a:ext cx="21640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IN" b="1" i="1" smtClean="0">
                            <a:solidFill>
                              <a:srgbClr val="000000"/>
                            </a:solidFill>
                            <a:latin typeface="Cambria Math" panose="02040503050406030204" pitchFamily="18" charset="0"/>
                          </a:rPr>
                          <m:t>𝑷</m:t>
                        </m:r>
                      </m:oMath>
                    </m:oMathPara>
                  </a14:m>
                  <a:endParaRPr lang="en-IN" b="1" dirty="0">
                    <a:solidFill>
                      <a:srgbClr val="000000"/>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8694403" y="4692263"/>
                  <a:ext cx="216406" cy="276999"/>
                </a:xfrm>
                <a:prstGeom prst="rect">
                  <a:avLst/>
                </a:prstGeom>
                <a:blipFill>
                  <a:blip r:embed="rId6"/>
                  <a:stretch>
                    <a:fillRect l="-25714" r="-25714" b="-8889"/>
                  </a:stretch>
                </a:blipFill>
              </p:spPr>
              <p:txBody>
                <a:bodyPr/>
                <a:lstStyle/>
                <a:p>
                  <a:r>
                    <a:rPr lang="en-IN">
                      <a:noFill/>
                    </a:rPr>
                    <a:t> </a:t>
                  </a:r>
                </a:p>
              </p:txBody>
            </p:sp>
          </mc:Fallback>
        </mc:AlternateContent>
        <p:sp>
          <p:nvSpPr>
            <p:cNvPr id="15" name="Oval 14">
              <a:extLst>
                <a:ext uri="{FF2B5EF4-FFF2-40B4-BE49-F238E27FC236}">
                  <a16:creationId xmlns="" xmlns:a16="http://schemas.microsoft.com/office/drawing/2014/main" id="{88DF1B8A-56AF-4425-93A9-79028C9DE7ED}"/>
                </a:ext>
              </a:extLst>
            </p:cNvPr>
            <p:cNvSpPr/>
            <p:nvPr/>
          </p:nvSpPr>
          <p:spPr>
            <a:xfrm>
              <a:off x="8608760" y="4828029"/>
              <a:ext cx="83288" cy="929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grpSp>
      <mc:AlternateContent xmlns:mc="http://schemas.openxmlformats.org/markup-compatibility/2006" xmlns:a14="http://schemas.microsoft.com/office/drawing/2010/main">
        <mc:Choice Requires="a14">
          <p:sp>
            <p:nvSpPr>
              <p:cNvPr id="16" name="Rectangle 15">
                <a:extLst>
                  <a:ext uri="{FF2B5EF4-FFF2-40B4-BE49-F238E27FC236}">
                    <a16:creationId xmlns="" xmlns:a16="http://schemas.microsoft.com/office/drawing/2014/main" id="{E3123271-7279-4574-A4ED-B0DC0C4011C4}"/>
                  </a:ext>
                </a:extLst>
              </p:cNvPr>
              <p:cNvSpPr/>
              <p:nvPr/>
            </p:nvSpPr>
            <p:spPr>
              <a:xfrm>
                <a:off x="1416097" y="5591207"/>
                <a:ext cx="5328745" cy="923330"/>
              </a:xfrm>
              <a:prstGeom prst="rect">
                <a:avLst/>
              </a:prstGeom>
            </p:spPr>
            <p:txBody>
              <a:bodyPr wrap="square">
                <a:spAutoFit/>
              </a:bodyPr>
              <a:lstStyle/>
              <a:p>
                <a:r>
                  <a:rPr lang="en-US" dirty="0">
                    <a:solidFill>
                      <a:srgbClr val="000000"/>
                    </a:solidFill>
                  </a:rPr>
                  <a:t>Consider a particle free to move in the </a:t>
                </a:r>
                <a14:m>
                  <m:oMath xmlns:m="http://schemas.openxmlformats.org/officeDocument/2006/math">
                    <m:r>
                      <a:rPr lang="en-US" i="1" dirty="0" smtClean="0">
                        <a:solidFill>
                          <a:srgbClr val="000000"/>
                        </a:solidFill>
                        <a:latin typeface="Cambria Math" panose="02040503050406030204" pitchFamily="18" charset="0"/>
                      </a:rPr>
                      <m:t>𝑋</m:t>
                    </m:r>
                    <m:r>
                      <a:rPr lang="en-IN" i="1" dirty="0" smtClean="0">
                        <a:solidFill>
                          <a:srgbClr val="000000"/>
                        </a:solidFill>
                        <a:latin typeface="Cambria Math" panose="02040503050406030204" pitchFamily="18" charset="0"/>
                      </a:rPr>
                      <m:t>−</m:t>
                    </m:r>
                    <m:r>
                      <a:rPr lang="en-US" i="1" dirty="0" smtClean="0">
                        <a:solidFill>
                          <a:srgbClr val="000000"/>
                        </a:solidFill>
                        <a:latin typeface="Cambria Math" panose="02040503050406030204" pitchFamily="18" charset="0"/>
                      </a:rPr>
                      <m:t>𝑌</m:t>
                    </m:r>
                  </m:oMath>
                </a14:m>
                <a:r>
                  <a:rPr lang="en-US" dirty="0">
                    <a:solidFill>
                      <a:srgbClr val="000000"/>
                    </a:solidFill>
                  </a:rPr>
                  <a:t> plane. Clearly, the particle has two DOF, namely: the two independent translations in the plane.</a:t>
                </a:r>
                <a:endParaRPr lang="en-IN" dirty="0">
                  <a:solidFill>
                    <a:srgbClr val="000000"/>
                  </a:solidFill>
                </a:endParaRPr>
              </a:p>
            </p:txBody>
          </p:sp>
        </mc:Choice>
        <mc:Fallback xmlns="">
          <p:sp>
            <p:nvSpPr>
              <p:cNvPr id="16" name="Rectangle 15">
                <a:extLst>
                  <a:ext uri="{FF2B5EF4-FFF2-40B4-BE49-F238E27FC236}">
                    <a16:creationId xmlns:a16="http://schemas.microsoft.com/office/drawing/2014/main" id="{E3123271-7279-4574-A4ED-B0DC0C4011C4}"/>
                  </a:ext>
                </a:extLst>
              </p:cNvPr>
              <p:cNvSpPr>
                <a:spLocks noRot="1" noChangeAspect="1" noMove="1" noResize="1" noEditPoints="1" noAdjustHandles="1" noChangeArrowheads="1" noChangeShapeType="1" noTextEdit="1"/>
              </p:cNvSpPr>
              <p:nvPr/>
            </p:nvSpPr>
            <p:spPr>
              <a:xfrm>
                <a:off x="1416097" y="5591207"/>
                <a:ext cx="5328745" cy="923330"/>
              </a:xfrm>
              <a:prstGeom prst="rect">
                <a:avLst/>
              </a:prstGeom>
              <a:blipFill>
                <a:blip r:embed="rId7"/>
                <a:stretch>
                  <a:fillRect l="-915" t="-3289" b="-921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 xmlns:a16="http://schemas.microsoft.com/office/drawing/2014/main" id="{85FF5104-4725-47D2-9106-E190972E76B6}"/>
                  </a:ext>
                </a:extLst>
              </p:cNvPr>
              <p:cNvSpPr/>
              <p:nvPr/>
            </p:nvSpPr>
            <p:spPr>
              <a:xfrm>
                <a:off x="6622185" y="2844043"/>
                <a:ext cx="4540469" cy="1200329"/>
              </a:xfrm>
              <a:prstGeom prst="rect">
                <a:avLst/>
              </a:prstGeom>
            </p:spPr>
            <p:txBody>
              <a:bodyPr wrap="square">
                <a:spAutoFit/>
              </a:bodyPr>
              <a:lstStyle/>
              <a:p>
                <a:r>
                  <a:rPr lang="en-US" dirty="0">
                    <a:solidFill>
                      <a:srgbClr val="000000"/>
                    </a:solidFill>
                  </a:rPr>
                  <a:t>These can be completely described by the Cartesian coordinates </a:t>
                </a:r>
                <a14:m>
                  <m:oMath xmlns:m="http://schemas.openxmlformats.org/officeDocument/2006/math">
                    <m:r>
                      <a:rPr lang="en-US" i="1" dirty="0" smtClean="0">
                        <a:solidFill>
                          <a:srgbClr val="000000"/>
                        </a:solidFill>
                        <a:latin typeface="Cambria Math" panose="02040503050406030204" pitchFamily="18" charset="0"/>
                      </a:rPr>
                      <m:t>(</m:t>
                    </m:r>
                    <m:r>
                      <a:rPr lang="en-US" i="1" dirty="0" smtClean="0">
                        <a:solidFill>
                          <a:srgbClr val="000000"/>
                        </a:solidFill>
                        <a:latin typeface="Cambria Math" panose="02040503050406030204" pitchFamily="18" charset="0"/>
                      </a:rPr>
                      <m:t>𝑥</m:t>
                    </m:r>
                    <m:r>
                      <a:rPr lang="en-US" i="1" dirty="0" smtClean="0">
                        <a:solidFill>
                          <a:srgbClr val="000000"/>
                        </a:solidFill>
                        <a:latin typeface="Cambria Math" panose="02040503050406030204" pitchFamily="18" charset="0"/>
                      </a:rPr>
                      <m:t>, </m:t>
                    </m:r>
                    <m:r>
                      <a:rPr lang="en-US" i="1" dirty="0" smtClean="0">
                        <a:solidFill>
                          <a:srgbClr val="000000"/>
                        </a:solidFill>
                        <a:latin typeface="Cambria Math" panose="02040503050406030204" pitchFamily="18" charset="0"/>
                      </a:rPr>
                      <m:t>𝑦</m:t>
                    </m:r>
                    <m:r>
                      <a:rPr lang="en-US" i="1" dirty="0" smtClean="0">
                        <a:solidFill>
                          <a:srgbClr val="000000"/>
                        </a:solidFill>
                        <a:latin typeface="Cambria Math" panose="02040503050406030204" pitchFamily="18" charset="0"/>
                      </a:rPr>
                      <m:t>), </m:t>
                    </m:r>
                  </m:oMath>
                </a14:m>
                <a:r>
                  <a:rPr lang="en-US" dirty="0">
                    <a:solidFill>
                      <a:srgbClr val="000000"/>
                    </a:solidFill>
                  </a:rPr>
                  <a:t>or the planar polar coordinates </a:t>
                </a:r>
                <a14:m>
                  <m:oMath xmlns:m="http://schemas.openxmlformats.org/officeDocument/2006/math">
                    <m:r>
                      <a:rPr lang="en-US" i="1" dirty="0" smtClean="0">
                        <a:solidFill>
                          <a:srgbClr val="000000"/>
                        </a:solidFill>
                        <a:latin typeface="Cambria Math" panose="02040503050406030204" pitchFamily="18" charset="0"/>
                      </a:rPr>
                      <m:t>(</m:t>
                    </m:r>
                    <m:r>
                      <a:rPr lang="en-US" i="1" dirty="0" smtClean="0">
                        <a:solidFill>
                          <a:srgbClr val="000000"/>
                        </a:solidFill>
                        <a:latin typeface="Cambria Math" panose="02040503050406030204" pitchFamily="18" charset="0"/>
                      </a:rPr>
                      <m:t>𝑟</m:t>
                    </m:r>
                    <m:r>
                      <a:rPr lang="en-US" i="1" dirty="0" smtClean="0">
                        <a:solidFill>
                          <a:srgbClr val="000000"/>
                        </a:solidFill>
                        <a:latin typeface="Cambria Math" panose="02040503050406030204" pitchFamily="18" charset="0"/>
                      </a:rPr>
                      <m:t>, </m:t>
                    </m:r>
                    <m:r>
                      <a:rPr lang="el-GR" i="1" dirty="0" smtClean="0">
                        <a:solidFill>
                          <a:srgbClr val="000000"/>
                        </a:solidFill>
                        <a:latin typeface="Cambria Math" panose="02040503050406030204" pitchFamily="18" charset="0"/>
                        <a:ea typeface="Cambria Math" panose="02040503050406030204" pitchFamily="18" charset="0"/>
                      </a:rPr>
                      <m:t>𝜙</m:t>
                    </m:r>
                    <m:r>
                      <a:rPr lang="en-US" i="1" dirty="0" smtClean="0">
                        <a:solidFill>
                          <a:srgbClr val="000000"/>
                        </a:solidFill>
                        <a:latin typeface="Cambria Math" panose="02040503050406030204" pitchFamily="18" charset="0"/>
                      </a:rPr>
                      <m:t>), </m:t>
                    </m:r>
                  </m:oMath>
                </a14:m>
                <a:r>
                  <a:rPr lang="en-US" dirty="0">
                    <a:solidFill>
                      <a:srgbClr val="000000"/>
                    </a:solidFill>
                  </a:rPr>
                  <a:t>where:</a:t>
                </a:r>
              </a:p>
              <a:p>
                <a14:m>
                  <m:oMathPara xmlns:m="http://schemas.openxmlformats.org/officeDocument/2006/math">
                    <m:oMathParaPr>
                      <m:jc m:val="centerGroup"/>
                    </m:oMathParaPr>
                    <m:oMath xmlns:m="http://schemas.openxmlformats.org/officeDocument/2006/math">
                      <m:r>
                        <a:rPr lang="en-IN" i="1" smtClean="0">
                          <a:solidFill>
                            <a:srgbClr val="000000"/>
                          </a:solidFill>
                          <a:latin typeface="Cambria Math" panose="02040503050406030204" pitchFamily="18" charset="0"/>
                        </a:rPr>
                        <m:t>𝑥</m:t>
                      </m:r>
                      <m:r>
                        <a:rPr lang="en-IN" i="1" smtClean="0">
                          <a:solidFill>
                            <a:srgbClr val="000000"/>
                          </a:solidFill>
                          <a:latin typeface="Cambria Math" panose="02040503050406030204" pitchFamily="18" charset="0"/>
                        </a:rPr>
                        <m:t>=</m:t>
                      </m:r>
                      <m:r>
                        <a:rPr lang="en-IN" i="1" smtClean="0">
                          <a:solidFill>
                            <a:srgbClr val="000000"/>
                          </a:solidFill>
                          <a:latin typeface="Cambria Math" panose="02040503050406030204" pitchFamily="18" charset="0"/>
                        </a:rPr>
                        <m:t>𝑟</m:t>
                      </m:r>
                      <m:func>
                        <m:funcPr>
                          <m:ctrlPr>
                            <a:rPr lang="en-IN" i="1" smtClean="0">
                              <a:solidFill>
                                <a:srgbClr val="000000"/>
                              </a:solidFill>
                              <a:latin typeface="Cambria Math"/>
                            </a:rPr>
                          </m:ctrlPr>
                        </m:funcPr>
                        <m:fName>
                          <m:r>
                            <m:rPr>
                              <m:sty m:val="p"/>
                            </m:rPr>
                            <a:rPr lang="en-IN" smtClean="0">
                              <a:solidFill>
                                <a:srgbClr val="000000"/>
                              </a:solidFill>
                              <a:latin typeface="Cambria Math" panose="02040503050406030204" pitchFamily="18" charset="0"/>
                            </a:rPr>
                            <m:t>cos</m:t>
                          </m:r>
                        </m:fName>
                        <m:e>
                          <m:r>
                            <a:rPr lang="el-GR" i="1" smtClean="0">
                              <a:solidFill>
                                <a:srgbClr val="000000"/>
                              </a:solidFill>
                              <a:latin typeface="Cambria Math" panose="02040503050406030204" pitchFamily="18" charset="0"/>
                              <a:ea typeface="Cambria Math" panose="02040503050406030204" pitchFamily="18" charset="0"/>
                            </a:rPr>
                            <m:t>𝜙</m:t>
                          </m:r>
                        </m:e>
                      </m:func>
                      <m:r>
                        <a:rPr lang="en-IN" i="1" smtClean="0">
                          <a:solidFill>
                            <a:srgbClr val="000000"/>
                          </a:solidFill>
                          <a:latin typeface="Cambria Math" panose="02040503050406030204" pitchFamily="18" charset="0"/>
                        </a:rPr>
                        <m:t>, </m:t>
                      </m:r>
                      <m:r>
                        <a:rPr lang="en-IN" i="1" smtClean="0">
                          <a:solidFill>
                            <a:srgbClr val="000000"/>
                          </a:solidFill>
                          <a:latin typeface="Cambria Math" panose="02040503050406030204" pitchFamily="18" charset="0"/>
                        </a:rPr>
                        <m:t>𝑦</m:t>
                      </m:r>
                      <m:r>
                        <a:rPr lang="en-IN" i="1" smtClean="0">
                          <a:solidFill>
                            <a:srgbClr val="000000"/>
                          </a:solidFill>
                          <a:latin typeface="Cambria Math" panose="02040503050406030204" pitchFamily="18" charset="0"/>
                        </a:rPr>
                        <m:t>=</m:t>
                      </m:r>
                      <m:r>
                        <a:rPr lang="en-IN" i="1" smtClean="0">
                          <a:solidFill>
                            <a:srgbClr val="000000"/>
                          </a:solidFill>
                          <a:latin typeface="Cambria Math" panose="02040503050406030204" pitchFamily="18" charset="0"/>
                        </a:rPr>
                        <m:t>𝑟</m:t>
                      </m:r>
                      <m:func>
                        <m:funcPr>
                          <m:ctrlPr>
                            <a:rPr lang="en-IN" i="1" smtClean="0">
                              <a:solidFill>
                                <a:srgbClr val="000000"/>
                              </a:solidFill>
                              <a:latin typeface="Cambria Math"/>
                            </a:rPr>
                          </m:ctrlPr>
                        </m:funcPr>
                        <m:fName>
                          <m:r>
                            <m:rPr>
                              <m:sty m:val="p"/>
                            </m:rPr>
                            <a:rPr lang="en-IN" smtClean="0">
                              <a:solidFill>
                                <a:srgbClr val="000000"/>
                              </a:solidFill>
                              <a:latin typeface="Cambria Math" panose="02040503050406030204" pitchFamily="18" charset="0"/>
                            </a:rPr>
                            <m:t>sin</m:t>
                          </m:r>
                        </m:fName>
                        <m:e>
                          <m:r>
                            <a:rPr lang="el-GR" i="1" smtClean="0">
                              <a:solidFill>
                                <a:srgbClr val="000000"/>
                              </a:solidFill>
                              <a:latin typeface="Cambria Math" panose="02040503050406030204" pitchFamily="18" charset="0"/>
                              <a:ea typeface="Cambria Math" panose="02040503050406030204" pitchFamily="18" charset="0"/>
                            </a:rPr>
                            <m:t>𝜙</m:t>
                          </m:r>
                        </m:e>
                      </m:func>
                    </m:oMath>
                  </m:oMathPara>
                </a14:m>
                <a:endParaRPr lang="en-IN" dirty="0">
                  <a:solidFill>
                    <a:srgbClr val="000000"/>
                  </a:solidFill>
                </a:endParaRPr>
              </a:p>
            </p:txBody>
          </p:sp>
        </mc:Choice>
        <mc:Fallback xmlns="">
          <p:sp>
            <p:nvSpPr>
              <p:cNvPr id="17" name="Rectangle 16">
                <a:extLst>
                  <a:ext uri="{FF2B5EF4-FFF2-40B4-BE49-F238E27FC236}">
                    <a16:creationId xmlns:a16="http://schemas.microsoft.com/office/drawing/2014/main" id="{85FF5104-4725-47D2-9106-E190972E76B6}"/>
                  </a:ext>
                </a:extLst>
              </p:cNvPr>
              <p:cNvSpPr>
                <a:spLocks noRot="1" noChangeAspect="1" noMove="1" noResize="1" noEditPoints="1" noAdjustHandles="1" noChangeArrowheads="1" noChangeShapeType="1" noTextEdit="1"/>
              </p:cNvSpPr>
              <p:nvPr/>
            </p:nvSpPr>
            <p:spPr>
              <a:xfrm>
                <a:off x="6622185" y="2844043"/>
                <a:ext cx="4540469" cy="1200329"/>
              </a:xfrm>
              <a:prstGeom prst="rect">
                <a:avLst/>
              </a:prstGeom>
              <a:blipFill>
                <a:blip r:embed="rId8"/>
                <a:stretch>
                  <a:fillRect l="-1074" t="-3061" b="-4082"/>
                </a:stretch>
              </a:blipFill>
            </p:spPr>
            <p:txBody>
              <a:bodyPr/>
              <a:lstStyle/>
              <a:p>
                <a:r>
                  <a:rPr lang="en-IN">
                    <a:noFill/>
                  </a:rPr>
                  <a:t> </a:t>
                </a:r>
              </a:p>
            </p:txBody>
          </p:sp>
        </mc:Fallback>
      </mc:AlternateContent>
      <p:sp>
        <p:nvSpPr>
          <p:cNvPr id="18" name="Right Arrow 23">
            <a:extLst>
              <a:ext uri="{FF2B5EF4-FFF2-40B4-BE49-F238E27FC236}">
                <a16:creationId xmlns="" xmlns:a16="http://schemas.microsoft.com/office/drawing/2014/main" id="{B4D24228-9B88-45ED-888C-1F78241AC196}"/>
              </a:ext>
            </a:extLst>
          </p:cNvPr>
          <p:cNvSpPr/>
          <p:nvPr/>
        </p:nvSpPr>
        <p:spPr>
          <a:xfrm>
            <a:off x="3202858" y="4130002"/>
            <a:ext cx="315310" cy="292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mc:AlternateContent xmlns:mc="http://schemas.openxmlformats.org/markup-compatibility/2006" xmlns:a14="http://schemas.microsoft.com/office/drawing/2010/main">
        <mc:Choice Requires="a14">
          <p:sp>
            <p:nvSpPr>
              <p:cNvPr id="19" name="Rectangle 18">
                <a:extLst>
                  <a:ext uri="{FF2B5EF4-FFF2-40B4-BE49-F238E27FC236}">
                    <a16:creationId xmlns="" xmlns:a16="http://schemas.microsoft.com/office/drawing/2014/main" id="{3B580CE2-BF65-471C-97B4-D3B5F94EAD51}"/>
                  </a:ext>
                </a:extLst>
              </p:cNvPr>
              <p:cNvSpPr/>
              <p:nvPr/>
            </p:nvSpPr>
            <p:spPr>
              <a:xfrm>
                <a:off x="7354748" y="4462067"/>
                <a:ext cx="4094815" cy="1200329"/>
              </a:xfrm>
              <a:prstGeom prst="rect">
                <a:avLst/>
              </a:prstGeom>
            </p:spPr>
            <p:txBody>
              <a:bodyPr wrap="square">
                <a:spAutoFit/>
              </a:bodyPr>
              <a:lstStyle/>
              <a:p>
                <a:r>
                  <a:rPr lang="en-US" dirty="0">
                    <a:solidFill>
                      <a:srgbClr val="000000"/>
                    </a:solidFill>
                  </a:rPr>
                  <a:t>For such a unconstrained system, it is obvious that </a:t>
                </a:r>
                <a14:m>
                  <m:oMath xmlns:m="http://schemas.openxmlformats.org/officeDocument/2006/math">
                    <m:r>
                      <a:rPr lang="en-US" b="1" i="1" dirty="0" smtClean="0">
                        <a:solidFill>
                          <a:srgbClr val="000000"/>
                        </a:solidFill>
                        <a:latin typeface="Cambria Math" panose="02040503050406030204" pitchFamily="18" charset="0"/>
                      </a:rPr>
                      <m:t>𝑵</m:t>
                    </m:r>
                    <m:r>
                      <a:rPr lang="en-US" b="1" i="1" dirty="0" smtClean="0">
                        <a:solidFill>
                          <a:srgbClr val="000000"/>
                        </a:solidFill>
                        <a:latin typeface="Cambria Math" panose="02040503050406030204" pitchFamily="18" charset="0"/>
                      </a:rPr>
                      <m:t> = </m:t>
                    </m:r>
                    <m:r>
                      <a:rPr lang="en-US" b="1" i="1" dirty="0" smtClean="0">
                        <a:solidFill>
                          <a:srgbClr val="000000"/>
                        </a:solidFill>
                        <a:latin typeface="Cambria Math" panose="02040503050406030204" pitchFamily="18" charset="0"/>
                      </a:rPr>
                      <m:t>𝒅𝒊𝒎</m:t>
                    </m:r>
                    <m:r>
                      <a:rPr lang="en-US" b="1" i="1" dirty="0" smtClean="0">
                        <a:solidFill>
                          <a:srgbClr val="000000"/>
                        </a:solidFill>
                        <a:latin typeface="Cambria Math" panose="02040503050406030204" pitchFamily="18" charset="0"/>
                      </a:rPr>
                      <m:t>⁡(</m:t>
                    </m:r>
                    <m:r>
                      <a:rPr lang="en-US" b="1" i="1" dirty="0" smtClean="0">
                        <a:solidFill>
                          <a:srgbClr val="000000"/>
                        </a:solidFill>
                        <a:latin typeface="Cambria Math" panose="02040503050406030204" pitchFamily="18" charset="0"/>
                      </a:rPr>
                      <m:t>𝑪</m:t>
                    </m:r>
                    <m:r>
                      <a:rPr lang="en-US" b="1" i="1" dirty="0" smtClean="0">
                        <a:solidFill>
                          <a:srgbClr val="000000"/>
                        </a:solidFill>
                        <a:latin typeface="Cambria Math" panose="02040503050406030204" pitchFamily="18" charset="0"/>
                      </a:rPr>
                      <m:t>).</m:t>
                    </m:r>
                  </m:oMath>
                </a14:m>
                <a:r>
                  <a:rPr lang="en-IN" b="1" dirty="0">
                    <a:solidFill>
                      <a:srgbClr val="000000"/>
                    </a:solidFill>
                  </a:rPr>
                  <a:t> </a:t>
                </a:r>
              </a:p>
              <a:p>
                <a:endParaRPr lang="en-IN" dirty="0">
                  <a:solidFill>
                    <a:srgbClr val="000000"/>
                  </a:solidFill>
                </a:endParaRPr>
              </a:p>
              <a:p>
                <a:r>
                  <a:rPr lang="en-IN" b="1" u="sng" dirty="0">
                    <a:solidFill>
                      <a:srgbClr val="002060"/>
                    </a:solidFill>
                  </a:rPr>
                  <a:t>But what about Mechanisms ??</a:t>
                </a:r>
              </a:p>
            </p:txBody>
          </p:sp>
        </mc:Choice>
        <mc:Fallback xmlns="">
          <p:sp>
            <p:nvSpPr>
              <p:cNvPr id="19" name="Rectangle 18">
                <a:extLst>
                  <a:ext uri="{FF2B5EF4-FFF2-40B4-BE49-F238E27FC236}">
                    <a16:creationId xmlns:a16="http://schemas.microsoft.com/office/drawing/2014/main" id="{3B580CE2-BF65-471C-97B4-D3B5F94EAD51}"/>
                  </a:ext>
                </a:extLst>
              </p:cNvPr>
              <p:cNvSpPr>
                <a:spLocks noRot="1" noChangeAspect="1" noMove="1" noResize="1" noEditPoints="1" noAdjustHandles="1" noChangeArrowheads="1" noChangeShapeType="1" noTextEdit="1"/>
              </p:cNvSpPr>
              <p:nvPr/>
            </p:nvSpPr>
            <p:spPr>
              <a:xfrm>
                <a:off x="7354748" y="4462067"/>
                <a:ext cx="4094815" cy="1200329"/>
              </a:xfrm>
              <a:prstGeom prst="rect">
                <a:avLst/>
              </a:prstGeom>
              <a:blipFill>
                <a:blip r:embed="rId9"/>
                <a:stretch>
                  <a:fillRect l="-1190" t="-3046" b="-7107"/>
                </a:stretch>
              </a:blipFill>
            </p:spPr>
            <p:txBody>
              <a:bodyPr/>
              <a:lstStyle/>
              <a:p>
                <a:r>
                  <a:rPr lang="en-IN">
                    <a:noFill/>
                  </a:rPr>
                  <a:t> </a:t>
                </a:r>
              </a:p>
            </p:txBody>
          </p:sp>
        </mc:Fallback>
      </mc:AlternateContent>
      <p:sp>
        <p:nvSpPr>
          <p:cNvPr id="3" name="Rectangle 2"/>
          <p:cNvSpPr/>
          <p:nvPr/>
        </p:nvSpPr>
        <p:spPr>
          <a:xfrm>
            <a:off x="3000168" y="162933"/>
            <a:ext cx="4934364" cy="523220"/>
          </a:xfrm>
          <a:prstGeom prst="rect">
            <a:avLst/>
          </a:prstGeom>
        </p:spPr>
        <p:txBody>
          <a:bodyPr wrap="none">
            <a:spAutoFit/>
          </a:bodyPr>
          <a:lstStyle/>
          <a:p>
            <a:r>
              <a:rPr lang="en-IN" sz="2800" b="1" cap="all" spc="200" dirty="0">
                <a:solidFill>
                  <a:srgbClr val="FF0000"/>
                </a:solidFill>
              </a:rPr>
              <a:t>DEGREES OF FREEDOM</a:t>
            </a:r>
            <a:endParaRPr lang="en-IN" dirty="0">
              <a:solidFill>
                <a:srgbClr val="000000"/>
              </a:solidFill>
            </a:endParaRPr>
          </a:p>
        </p:txBody>
      </p:sp>
      <p:sp>
        <p:nvSpPr>
          <p:cNvPr id="21" name="TextBox 20">
            <a:extLst>
              <a:ext uri="{FF2B5EF4-FFF2-40B4-BE49-F238E27FC236}">
                <a16:creationId xmlns="" xmlns:a16="http://schemas.microsoft.com/office/drawing/2014/main" id="{7777605B-C374-40FB-B624-4AAFD7B63CAE}"/>
              </a:ext>
            </a:extLst>
          </p:cNvPr>
          <p:cNvSpPr txBox="1"/>
          <p:nvPr/>
        </p:nvSpPr>
        <p:spPr>
          <a:xfrm>
            <a:off x="1048102" y="6578768"/>
            <a:ext cx="2429883" cy="276999"/>
          </a:xfrm>
          <a:prstGeom prst="rect">
            <a:avLst/>
          </a:prstGeom>
          <a:noFill/>
        </p:spPr>
        <p:txBody>
          <a:bodyPr wrap="square">
            <a:spAutoFit/>
          </a:bodyPr>
          <a:lstStyle/>
          <a:p>
            <a:r>
              <a:rPr lang="en-IN" sz="1200" dirty="0">
                <a:solidFill>
                  <a:srgbClr val="000000"/>
                </a:solidFill>
              </a:rPr>
              <a:t>OVERVIEW OF KINEMATICS</a:t>
            </a:r>
          </a:p>
        </p:txBody>
      </p:sp>
    </p:spTree>
    <p:extLst>
      <p:ext uri="{BB962C8B-B14F-4D97-AF65-F5344CB8AC3E}">
        <p14:creationId xmlns:p14="http://schemas.microsoft.com/office/powerpoint/2010/main" val="17475273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603E0344-3382-4706-BEF1-FA4A8703A947}"/>
              </a:ext>
            </a:extLst>
          </p:cNvPr>
          <p:cNvSpPr>
            <a:spLocks noGrp="1"/>
          </p:cNvSpPr>
          <p:nvPr>
            <p:ph type="sldNum" sz="quarter" idx="12"/>
          </p:nvPr>
        </p:nvSpPr>
        <p:spPr/>
        <p:txBody>
          <a:bodyPr/>
          <a:lstStyle/>
          <a:p>
            <a:fld id="{AC383DC2-5599-43D7-9E00-1EF46298FDA3}" type="slidenum">
              <a:rPr lang="en-IN" smtClean="0"/>
              <a:pPr/>
              <a:t>23</a:t>
            </a:fld>
            <a:endParaRPr lang="en-IN"/>
          </a:p>
        </p:txBody>
      </p:sp>
      <mc:AlternateContent xmlns:mc="http://schemas.openxmlformats.org/markup-compatibility/2006" xmlns:a14="http://schemas.microsoft.com/office/drawing/2010/main">
        <mc:Choice Requires="a14">
          <p:sp>
            <p:nvSpPr>
              <p:cNvPr id="6" name="Title 1">
                <a:extLst>
                  <a:ext uri="{FF2B5EF4-FFF2-40B4-BE49-F238E27FC236}">
                    <a16:creationId xmlns="" xmlns:a16="http://schemas.microsoft.com/office/drawing/2014/main" id="{68A34CD9-0149-4C6F-AA84-FF3F2384F40F}"/>
                  </a:ext>
                </a:extLst>
              </p:cNvPr>
              <p:cNvSpPr>
                <a:spLocks noGrp="1"/>
              </p:cNvSpPr>
              <p:nvPr>
                <p:ph type="title" idx="4294967295"/>
              </p:nvPr>
            </p:nvSpPr>
            <p:spPr>
              <a:xfrm>
                <a:off x="963712" y="1372289"/>
                <a:ext cx="8850625" cy="1291507"/>
              </a:xfrm>
            </p:spPr>
            <p:txBody>
              <a:bodyPr>
                <a:normAutofit/>
              </a:bodyPr>
              <a:lstStyle/>
              <a:p>
                <a:r>
                  <a:rPr lang="en-IN" b="1" dirty="0">
                    <a:solidFill>
                      <a:srgbClr val="FF0000"/>
                    </a:solidFill>
                  </a:rPr>
                  <a:t>MECHANISMS </a:t>
                </a:r>
                <a14:m>
                  <m:oMath xmlns:m="http://schemas.openxmlformats.org/officeDocument/2006/math">
                    <m:r>
                      <a:rPr lang="en-IN" b="1" i="1" smtClean="0">
                        <a:solidFill>
                          <a:srgbClr val="FF0000"/>
                        </a:solidFill>
                        <a:latin typeface="Cambria Math" panose="02040503050406030204" pitchFamily="18" charset="0"/>
                        <a:ea typeface="Cambria Math" panose="02040503050406030204" pitchFamily="18" charset="0"/>
                      </a:rPr>
                      <m:t>→</m:t>
                    </m:r>
                  </m:oMath>
                </a14:m>
                <a:r>
                  <a:rPr lang="en-IN" b="1" dirty="0">
                    <a:solidFill>
                      <a:srgbClr val="FF0000"/>
                    </a:solidFill>
                  </a:rPr>
                  <a:t> TYPICALLY CONSTRAINED</a:t>
                </a:r>
              </a:p>
            </p:txBody>
          </p:sp>
        </mc:Choice>
        <mc:Fallback xmlns="">
          <p:sp>
            <p:nvSpPr>
              <p:cNvPr id="6" name="Title 1">
                <a:extLst>
                  <a:ext uri="{FF2B5EF4-FFF2-40B4-BE49-F238E27FC236}">
                    <a16:creationId xmlns:a16="http://schemas.microsoft.com/office/drawing/2014/main" xmlns:a14="http://schemas.microsoft.com/office/drawing/2010/main" xmlns="" id="{68A34CD9-0149-4C6F-AA84-FF3F2384F40F}"/>
                  </a:ext>
                </a:extLst>
              </p:cNvPr>
              <p:cNvSpPr>
                <a:spLocks noGrp="1" noRot="1" noChangeAspect="1" noMove="1" noResize="1" noEditPoints="1" noAdjustHandles="1" noChangeArrowheads="1" noChangeShapeType="1" noTextEdit="1"/>
              </p:cNvSpPr>
              <p:nvPr>
                <p:ph type="title" idx="4294967295"/>
              </p:nvPr>
            </p:nvSpPr>
            <p:spPr>
              <a:xfrm>
                <a:off x="963712" y="1372289"/>
                <a:ext cx="8850625" cy="1291507"/>
              </a:xfrm>
              <a:blipFill rotWithShape="1">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 xmlns:a16="http://schemas.microsoft.com/office/drawing/2014/main" id="{CAE3DE1F-DC1D-4595-96C0-F3C341D89A38}"/>
                  </a:ext>
                </a:extLst>
              </p:cNvPr>
              <p:cNvSpPr/>
              <p:nvPr/>
            </p:nvSpPr>
            <p:spPr>
              <a:xfrm>
                <a:off x="901146" y="4661102"/>
                <a:ext cx="10321159" cy="1291507"/>
              </a:xfrm>
              <a:prstGeom prst="rect">
                <a:avLst/>
              </a:prstGeom>
            </p:spPr>
            <p:txBody>
              <a:bodyPr wrap="square">
                <a:spAutoFit/>
              </a:bodyPr>
              <a:lstStyle/>
              <a:p>
                <a:r>
                  <a:rPr lang="en-US" sz="2400" dirty="0">
                    <a:solidFill>
                      <a:srgbClr val="000000"/>
                    </a:solidFill>
                  </a:rPr>
                  <a:t>These constraints can be represented as equations in the configuration variables </a:t>
                </a:r>
                <a14:m>
                  <m:oMath xmlns:m="http://schemas.openxmlformats.org/officeDocument/2006/math">
                    <m:sSub>
                      <m:sSubPr>
                        <m:ctrlPr>
                          <a:rPr lang="en-US" sz="2400" i="1" smtClean="0">
                            <a:solidFill>
                              <a:srgbClr val="000000"/>
                            </a:solidFill>
                            <a:latin typeface="Cambria Math"/>
                          </a:rPr>
                        </m:ctrlPr>
                      </m:sSubPr>
                      <m:e>
                        <m:r>
                          <a:rPr lang="en-IN" sz="2400" i="1" smtClean="0">
                            <a:solidFill>
                              <a:srgbClr val="000000"/>
                            </a:solidFill>
                            <a:latin typeface="Cambria Math" panose="02040503050406030204" pitchFamily="18" charset="0"/>
                          </a:rPr>
                          <m:t>𝑞</m:t>
                        </m:r>
                      </m:e>
                      <m:sub>
                        <m:r>
                          <a:rPr lang="en-IN" sz="2400" i="1" smtClean="0">
                            <a:solidFill>
                              <a:srgbClr val="000000"/>
                            </a:solidFill>
                            <a:latin typeface="Cambria Math" panose="02040503050406030204" pitchFamily="18" charset="0"/>
                          </a:rPr>
                          <m:t>𝑗</m:t>
                        </m:r>
                      </m:sub>
                    </m:sSub>
                    <m:r>
                      <a:rPr lang="en-IN" sz="2400" i="1" smtClean="0">
                        <a:solidFill>
                          <a:srgbClr val="000000"/>
                        </a:solidFill>
                        <a:latin typeface="Cambria Math" panose="02040503050406030204" pitchFamily="18" charset="0"/>
                      </a:rPr>
                      <m:t>:     </m:t>
                    </m:r>
                  </m:oMath>
                </a14:m>
                <a:endParaRPr lang="en-IN" sz="2400" i="1" dirty="0">
                  <a:solidFill>
                    <a:srgbClr val="000000"/>
                  </a:solidFill>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sSub>
                        <m:sSubPr>
                          <m:ctrlPr>
                            <a:rPr lang="en-IN" sz="2400" b="1" i="1" smtClean="0">
                              <a:solidFill>
                                <a:srgbClr val="002060"/>
                              </a:solidFill>
                              <a:latin typeface="Cambria Math"/>
                            </a:rPr>
                          </m:ctrlPr>
                        </m:sSubPr>
                        <m:e>
                          <m:r>
                            <a:rPr lang="el-GR" sz="2400" b="1" i="1" smtClean="0">
                              <a:solidFill>
                                <a:srgbClr val="002060"/>
                              </a:solidFill>
                              <a:latin typeface="Cambria Math" panose="02040503050406030204" pitchFamily="18" charset="0"/>
                              <a:ea typeface="Cambria Math" panose="02040503050406030204" pitchFamily="18" charset="0"/>
                            </a:rPr>
                            <m:t>𝜼</m:t>
                          </m:r>
                        </m:e>
                        <m:sub>
                          <m:r>
                            <a:rPr lang="en-IN" sz="2400" b="1" i="1" smtClean="0">
                              <a:solidFill>
                                <a:srgbClr val="002060"/>
                              </a:solidFill>
                              <a:latin typeface="Cambria Math" panose="02040503050406030204" pitchFamily="18" charset="0"/>
                            </a:rPr>
                            <m:t>𝒊</m:t>
                          </m:r>
                        </m:sub>
                      </m:sSub>
                      <m:d>
                        <m:dPr>
                          <m:ctrlPr>
                            <a:rPr lang="en-IN" sz="2400" b="1" i="1" smtClean="0">
                              <a:solidFill>
                                <a:srgbClr val="002060"/>
                              </a:solidFill>
                              <a:latin typeface="Cambria Math"/>
                            </a:rPr>
                          </m:ctrlPr>
                        </m:dPr>
                        <m:e>
                          <m:sSub>
                            <m:sSubPr>
                              <m:ctrlPr>
                                <a:rPr lang="en-IN" sz="2400" b="1" i="1" smtClean="0">
                                  <a:solidFill>
                                    <a:srgbClr val="002060"/>
                                  </a:solidFill>
                                  <a:latin typeface="Cambria Math"/>
                                </a:rPr>
                              </m:ctrlPr>
                            </m:sSubPr>
                            <m:e>
                              <m:r>
                                <a:rPr lang="en-IN" sz="2400" b="1" i="1" smtClean="0">
                                  <a:solidFill>
                                    <a:srgbClr val="002060"/>
                                  </a:solidFill>
                                  <a:latin typeface="Cambria Math" panose="02040503050406030204" pitchFamily="18" charset="0"/>
                                </a:rPr>
                                <m:t>𝒒</m:t>
                              </m:r>
                            </m:e>
                            <m:sub>
                              <m:r>
                                <a:rPr lang="en-IN" sz="2400" b="1" i="1" smtClean="0">
                                  <a:solidFill>
                                    <a:srgbClr val="002060"/>
                                  </a:solidFill>
                                  <a:latin typeface="Cambria Math" panose="02040503050406030204" pitchFamily="18" charset="0"/>
                                </a:rPr>
                                <m:t>𝒋</m:t>
                              </m:r>
                            </m:sub>
                          </m:sSub>
                        </m:e>
                      </m:d>
                      <m:r>
                        <a:rPr lang="en-IN" sz="2400" b="1" i="1" smtClean="0">
                          <a:solidFill>
                            <a:srgbClr val="002060"/>
                          </a:solidFill>
                          <a:latin typeface="Cambria Math" panose="02040503050406030204" pitchFamily="18" charset="0"/>
                        </a:rPr>
                        <m:t>=</m:t>
                      </m:r>
                      <m:r>
                        <a:rPr lang="en-IN" sz="2400" b="1" i="1" smtClean="0">
                          <a:solidFill>
                            <a:srgbClr val="002060"/>
                          </a:solidFill>
                          <a:latin typeface="Cambria Math" panose="02040503050406030204" pitchFamily="18" charset="0"/>
                        </a:rPr>
                        <m:t>𝟎</m:t>
                      </m:r>
                      <m:r>
                        <a:rPr lang="en-IN" sz="2400" b="1" i="1" smtClean="0">
                          <a:solidFill>
                            <a:srgbClr val="002060"/>
                          </a:solidFill>
                          <a:latin typeface="Cambria Math" panose="02040503050406030204" pitchFamily="18" charset="0"/>
                        </a:rPr>
                        <m:t>,   </m:t>
                      </m:r>
                      <m:r>
                        <a:rPr lang="en-IN" sz="2400" b="1" i="1" smtClean="0">
                          <a:solidFill>
                            <a:srgbClr val="002060"/>
                          </a:solidFill>
                          <a:latin typeface="Cambria Math" panose="02040503050406030204" pitchFamily="18" charset="0"/>
                        </a:rPr>
                        <m:t>𝒊</m:t>
                      </m:r>
                      <m:r>
                        <a:rPr lang="en-IN" sz="2400" b="1" i="1" smtClean="0">
                          <a:solidFill>
                            <a:srgbClr val="002060"/>
                          </a:solidFill>
                          <a:latin typeface="Cambria Math" panose="02040503050406030204" pitchFamily="18" charset="0"/>
                        </a:rPr>
                        <m:t>=</m:t>
                      </m:r>
                      <m:r>
                        <a:rPr lang="en-IN" sz="2400" b="1" i="1" smtClean="0">
                          <a:solidFill>
                            <a:srgbClr val="002060"/>
                          </a:solidFill>
                          <a:latin typeface="Cambria Math" panose="02040503050406030204" pitchFamily="18" charset="0"/>
                        </a:rPr>
                        <m:t>𝟏</m:t>
                      </m:r>
                      <m:r>
                        <a:rPr lang="en-IN" sz="2400" b="1" i="1" smtClean="0">
                          <a:solidFill>
                            <a:srgbClr val="002060"/>
                          </a:solidFill>
                          <a:latin typeface="Cambria Math" panose="02040503050406030204" pitchFamily="18" charset="0"/>
                        </a:rPr>
                        <m:t>,..,</m:t>
                      </m:r>
                      <m:sSub>
                        <m:sSubPr>
                          <m:ctrlPr>
                            <a:rPr lang="en-IN" sz="2400" b="1" i="1" smtClean="0">
                              <a:solidFill>
                                <a:srgbClr val="002060"/>
                              </a:solidFill>
                              <a:latin typeface="Cambria Math"/>
                            </a:rPr>
                          </m:ctrlPr>
                        </m:sSubPr>
                        <m:e>
                          <m:r>
                            <a:rPr lang="en-IN" sz="2400" b="1" i="1" smtClean="0">
                              <a:solidFill>
                                <a:srgbClr val="002060"/>
                              </a:solidFill>
                              <a:latin typeface="Cambria Math" panose="02040503050406030204" pitchFamily="18" charset="0"/>
                            </a:rPr>
                            <m:t>𝒏</m:t>
                          </m:r>
                        </m:e>
                        <m:sub>
                          <m:r>
                            <a:rPr lang="en-IN" sz="2400" b="1" i="1" smtClean="0">
                              <a:solidFill>
                                <a:srgbClr val="002060"/>
                              </a:solidFill>
                              <a:latin typeface="Cambria Math" panose="02040503050406030204" pitchFamily="18" charset="0"/>
                            </a:rPr>
                            <m:t>𝒄</m:t>
                          </m:r>
                        </m:sub>
                      </m:sSub>
                      <m:r>
                        <a:rPr lang="en-IN" sz="2400" b="1" i="1" smtClean="0">
                          <a:solidFill>
                            <a:srgbClr val="002060"/>
                          </a:solidFill>
                          <a:latin typeface="Cambria Math" panose="02040503050406030204" pitchFamily="18" charset="0"/>
                        </a:rPr>
                        <m:t>, </m:t>
                      </m:r>
                      <m:r>
                        <a:rPr lang="en-IN" sz="2400" b="1" i="1" smtClean="0">
                          <a:solidFill>
                            <a:srgbClr val="002060"/>
                          </a:solidFill>
                          <a:latin typeface="Cambria Math" panose="02040503050406030204" pitchFamily="18" charset="0"/>
                        </a:rPr>
                        <m:t>𝒋</m:t>
                      </m:r>
                      <m:r>
                        <a:rPr lang="en-IN" sz="2400" b="1" i="1" smtClean="0">
                          <a:solidFill>
                            <a:srgbClr val="002060"/>
                          </a:solidFill>
                          <a:latin typeface="Cambria Math" panose="02040503050406030204" pitchFamily="18" charset="0"/>
                        </a:rPr>
                        <m:t>=</m:t>
                      </m:r>
                      <m:r>
                        <a:rPr lang="en-IN" sz="2400" b="1" i="1" smtClean="0">
                          <a:solidFill>
                            <a:srgbClr val="002060"/>
                          </a:solidFill>
                          <a:latin typeface="Cambria Math" panose="02040503050406030204" pitchFamily="18" charset="0"/>
                        </a:rPr>
                        <m:t>𝟏</m:t>
                      </m:r>
                      <m:r>
                        <a:rPr lang="en-IN" sz="2400" b="1" i="1" smtClean="0">
                          <a:solidFill>
                            <a:srgbClr val="002060"/>
                          </a:solidFill>
                          <a:latin typeface="Cambria Math" panose="02040503050406030204" pitchFamily="18" charset="0"/>
                        </a:rPr>
                        <m:t>,…,</m:t>
                      </m:r>
                      <m:r>
                        <a:rPr lang="en-IN" sz="2400" b="1" smtClean="0">
                          <a:solidFill>
                            <a:srgbClr val="002060"/>
                          </a:solidFill>
                          <a:latin typeface="Cambria Math" panose="02040503050406030204" pitchFamily="18" charset="0"/>
                        </a:rPr>
                        <m:t>𝐝𝐢𝐦</m:t>
                      </m:r>
                      <m:r>
                        <a:rPr lang="en-IN" sz="2400" b="1" i="1" smtClean="0">
                          <a:solidFill>
                            <a:srgbClr val="002060"/>
                          </a:solidFill>
                          <a:latin typeface="Cambria Math" panose="02040503050406030204" pitchFamily="18" charset="0"/>
                        </a:rPr>
                        <m:t>⁡(</m:t>
                      </m:r>
                      <m:r>
                        <a:rPr lang="en-IN" sz="2400" b="1" i="1" smtClean="0">
                          <a:solidFill>
                            <a:srgbClr val="002060"/>
                          </a:solidFill>
                          <a:latin typeface="Cambria Math" panose="02040503050406030204" pitchFamily="18" charset="0"/>
                        </a:rPr>
                        <m:t>𝑪</m:t>
                      </m:r>
                      <m:r>
                        <a:rPr lang="en-IN" sz="2400" b="1" i="1" smtClean="0">
                          <a:solidFill>
                            <a:srgbClr val="002060"/>
                          </a:solidFill>
                          <a:latin typeface="Cambria Math" panose="02040503050406030204" pitchFamily="18" charset="0"/>
                        </a:rPr>
                        <m:t>)</m:t>
                      </m:r>
                    </m:oMath>
                  </m:oMathPara>
                </a14:m>
                <a:endParaRPr lang="en-IN" sz="2400" b="1" dirty="0">
                  <a:solidFill>
                    <a:srgbClr val="002060"/>
                  </a:solidFill>
                </a:endParaRPr>
              </a:p>
            </p:txBody>
          </p:sp>
        </mc:Choice>
        <mc:Fallback xmlns="">
          <p:sp>
            <p:nvSpPr>
              <p:cNvPr id="7" name="Rectangle 6">
                <a:extLst>
                  <a:ext uri="{FF2B5EF4-FFF2-40B4-BE49-F238E27FC236}">
                    <a16:creationId xmlns:a16="http://schemas.microsoft.com/office/drawing/2014/main" xmlns:a14="http://schemas.microsoft.com/office/drawing/2010/main" xmlns="" id="{CAE3DE1F-DC1D-4595-96C0-F3C341D89A38}"/>
                  </a:ext>
                </a:extLst>
              </p:cNvPr>
              <p:cNvSpPr>
                <a:spLocks noRot="1" noChangeAspect="1" noMove="1" noResize="1" noEditPoints="1" noAdjustHandles="1" noChangeArrowheads="1" noChangeShapeType="1" noTextEdit="1"/>
              </p:cNvSpPr>
              <p:nvPr/>
            </p:nvSpPr>
            <p:spPr>
              <a:xfrm>
                <a:off x="901146" y="4661102"/>
                <a:ext cx="10321159" cy="1291507"/>
              </a:xfrm>
              <a:prstGeom prst="rect">
                <a:avLst/>
              </a:prstGeom>
              <a:blipFill rotWithShape="1">
                <a:blip r:embed="rId3"/>
                <a:stretch>
                  <a:fillRect l="-945" t="-3791" b="-7583"/>
                </a:stretch>
              </a:blipFill>
            </p:spPr>
            <p:txBody>
              <a:bodyPr/>
              <a:lstStyle/>
              <a:p>
                <a:r>
                  <a:rPr lang="en-IN">
                    <a:noFill/>
                  </a:rPr>
                  <a:t> </a:t>
                </a:r>
              </a:p>
            </p:txBody>
          </p:sp>
        </mc:Fallback>
      </mc:AlternateContent>
      <p:grpSp>
        <p:nvGrpSpPr>
          <p:cNvPr id="8" name="Group 7">
            <a:extLst>
              <a:ext uri="{FF2B5EF4-FFF2-40B4-BE49-F238E27FC236}">
                <a16:creationId xmlns="" xmlns:a16="http://schemas.microsoft.com/office/drawing/2014/main" id="{5B08162C-1C91-4698-BE16-7C0D96E31792}"/>
              </a:ext>
            </a:extLst>
          </p:cNvPr>
          <p:cNvGrpSpPr/>
          <p:nvPr/>
        </p:nvGrpSpPr>
        <p:grpSpPr>
          <a:xfrm>
            <a:off x="1908312" y="3416774"/>
            <a:ext cx="7659844" cy="1148533"/>
            <a:chOff x="4210133" y="984610"/>
            <a:chExt cx="7659844" cy="1148533"/>
          </a:xfrm>
        </p:grpSpPr>
        <mc:AlternateContent xmlns:mc="http://schemas.openxmlformats.org/markup-compatibility/2006" xmlns:a14="http://schemas.microsoft.com/office/drawing/2010/main">
          <mc:Choice Requires="a14">
            <p:sp>
              <p:nvSpPr>
                <p:cNvPr id="9" name="Rectangle 8">
                  <a:extLst>
                    <a:ext uri="{FF2B5EF4-FFF2-40B4-BE49-F238E27FC236}">
                      <a16:creationId xmlns="" xmlns:a16="http://schemas.microsoft.com/office/drawing/2014/main" id="{A66DC7C8-B137-40B3-A3DF-80A215F9B0A2}"/>
                    </a:ext>
                  </a:extLst>
                </p:cNvPr>
                <p:cNvSpPr/>
                <p:nvPr/>
              </p:nvSpPr>
              <p:spPr>
                <a:xfrm>
                  <a:off x="4210133" y="984610"/>
                  <a:ext cx="2803588"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IN" sz="2400" b="1" i="1" dirty="0" smtClean="0">
                            <a:solidFill>
                              <a:srgbClr val="002060"/>
                            </a:solidFill>
                            <a:latin typeface="Cambria Math" panose="02040503050406030204" pitchFamily="18" charset="0"/>
                          </a:rPr>
                          <m:t>𝑵</m:t>
                        </m:r>
                        <m:r>
                          <a:rPr lang="en-IN" sz="2400" b="1" i="1" dirty="0" smtClean="0">
                            <a:solidFill>
                              <a:srgbClr val="002060"/>
                            </a:solidFill>
                            <a:latin typeface="Cambria Math" panose="02040503050406030204" pitchFamily="18" charset="0"/>
                          </a:rPr>
                          <m:t> =</m:t>
                        </m:r>
                        <m:r>
                          <a:rPr lang="en-IN" sz="2400" b="1" i="1" dirty="0" smtClean="0">
                            <a:solidFill>
                              <a:srgbClr val="002060"/>
                            </a:solidFill>
                            <a:latin typeface="Cambria Math" panose="02040503050406030204" pitchFamily="18" charset="0"/>
                          </a:rPr>
                          <m:t>𝒅𝒊</m:t>
                        </m:r>
                        <m:func>
                          <m:funcPr>
                            <m:ctrlPr>
                              <a:rPr lang="en-IN" sz="2400" b="1" i="1" dirty="0" smtClean="0">
                                <a:solidFill>
                                  <a:srgbClr val="002060"/>
                                </a:solidFill>
                                <a:latin typeface="Cambria Math"/>
                              </a:rPr>
                            </m:ctrlPr>
                          </m:funcPr>
                          <m:fName>
                            <m:r>
                              <a:rPr lang="en-IN" sz="2400" b="1" i="1" dirty="0" smtClean="0">
                                <a:solidFill>
                                  <a:srgbClr val="002060"/>
                                </a:solidFill>
                                <a:latin typeface="Cambria Math" panose="02040503050406030204" pitchFamily="18" charset="0"/>
                              </a:rPr>
                              <m:t>𝒎</m:t>
                            </m:r>
                          </m:fName>
                          <m:e>
                            <m:d>
                              <m:dPr>
                                <m:ctrlPr>
                                  <a:rPr lang="en-IN" sz="2400" b="1" i="1" dirty="0" smtClean="0">
                                    <a:solidFill>
                                      <a:srgbClr val="002060"/>
                                    </a:solidFill>
                                    <a:latin typeface="Cambria Math"/>
                                  </a:rPr>
                                </m:ctrlPr>
                              </m:dPr>
                              <m:e>
                                <m:r>
                                  <a:rPr lang="en-IN" sz="2400" b="1" i="1" dirty="0" smtClean="0">
                                    <a:solidFill>
                                      <a:srgbClr val="002060"/>
                                    </a:solidFill>
                                    <a:latin typeface="Cambria Math" panose="02040503050406030204" pitchFamily="18" charset="0"/>
                                  </a:rPr>
                                  <m:t>𝑪</m:t>
                                </m:r>
                              </m:e>
                            </m:d>
                          </m:e>
                        </m:func>
                        <m:r>
                          <a:rPr lang="en-IN" sz="2400" b="1" i="1" dirty="0" smtClean="0">
                            <a:solidFill>
                              <a:srgbClr val="002060"/>
                            </a:solidFill>
                            <a:latin typeface="Cambria Math" panose="02040503050406030204" pitchFamily="18" charset="0"/>
                          </a:rPr>
                          <m:t>−</m:t>
                        </m:r>
                        <m:sSub>
                          <m:sSubPr>
                            <m:ctrlPr>
                              <a:rPr lang="en-IN" sz="2400" b="1" i="1" dirty="0" smtClean="0">
                                <a:solidFill>
                                  <a:srgbClr val="002060"/>
                                </a:solidFill>
                                <a:latin typeface="Cambria Math"/>
                              </a:rPr>
                            </m:ctrlPr>
                          </m:sSubPr>
                          <m:e>
                            <m:r>
                              <a:rPr lang="en-IN" sz="2400" b="1" i="1" dirty="0" smtClean="0">
                                <a:solidFill>
                                  <a:srgbClr val="002060"/>
                                </a:solidFill>
                                <a:latin typeface="Cambria Math" panose="02040503050406030204" pitchFamily="18" charset="0"/>
                              </a:rPr>
                              <m:t>𝒏</m:t>
                            </m:r>
                          </m:e>
                          <m:sub>
                            <m:r>
                              <a:rPr lang="en-IN" sz="2400" b="1" i="1" dirty="0" smtClean="0">
                                <a:solidFill>
                                  <a:srgbClr val="002060"/>
                                </a:solidFill>
                                <a:latin typeface="Cambria Math" panose="02040503050406030204" pitchFamily="18" charset="0"/>
                              </a:rPr>
                              <m:t>𝒄</m:t>
                            </m:r>
                          </m:sub>
                        </m:sSub>
                        <m:r>
                          <a:rPr lang="en-IN" sz="2400" b="1" i="1" dirty="0" smtClean="0">
                            <a:solidFill>
                              <a:srgbClr val="002060"/>
                            </a:solidFill>
                            <a:latin typeface="Cambria Math" panose="02040503050406030204" pitchFamily="18" charset="0"/>
                          </a:rPr>
                          <m:t> </m:t>
                        </m:r>
                      </m:oMath>
                    </m:oMathPara>
                  </a14:m>
                  <a:endParaRPr lang="en-IN" sz="2400" b="1" dirty="0">
                    <a:solidFill>
                      <a:srgbClr val="002060"/>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4210133" y="984610"/>
                  <a:ext cx="2803588" cy="461665"/>
                </a:xfrm>
                <a:prstGeom prst="rect">
                  <a:avLst/>
                </a:prstGeom>
                <a:blipFill>
                  <a:blip r:embed="rId4"/>
                  <a:stretch>
                    <a:fillRect/>
                  </a:stretch>
                </a:blipFill>
              </p:spPr>
              <p:txBody>
                <a:bodyPr/>
                <a:lstStyle/>
                <a:p>
                  <a:r>
                    <a:rPr lang="en-IN">
                      <a:noFill/>
                    </a:rPr>
                    <a:t> </a:t>
                  </a:r>
                </a:p>
              </p:txBody>
            </p:sp>
          </mc:Fallback>
        </mc:AlternateContent>
        <p:sp>
          <p:nvSpPr>
            <p:cNvPr id="10" name="Rectangle 9">
              <a:extLst>
                <a:ext uri="{FF2B5EF4-FFF2-40B4-BE49-F238E27FC236}">
                  <a16:creationId xmlns="" xmlns:a16="http://schemas.microsoft.com/office/drawing/2014/main" id="{C3DA92BF-73A5-452D-A201-8E8CB2CEDFBE}"/>
                </a:ext>
              </a:extLst>
            </p:cNvPr>
            <p:cNvSpPr/>
            <p:nvPr/>
          </p:nvSpPr>
          <p:spPr>
            <a:xfrm>
              <a:off x="7200400" y="1733033"/>
              <a:ext cx="4669577" cy="400110"/>
            </a:xfrm>
            <a:prstGeom prst="rect">
              <a:avLst/>
            </a:prstGeom>
          </p:spPr>
          <p:txBody>
            <a:bodyPr wrap="square">
              <a:spAutoFit/>
            </a:bodyPr>
            <a:lstStyle/>
            <a:p>
              <a:r>
                <a:rPr lang="en-US" sz="2000" dirty="0">
                  <a:solidFill>
                    <a:srgbClr val="000000"/>
                  </a:solidFill>
                </a:rPr>
                <a:t>Independent holonomic constraints</a:t>
              </a:r>
              <a:endParaRPr lang="en-IN" sz="2000" dirty="0">
                <a:solidFill>
                  <a:srgbClr val="000000"/>
                </a:solidFill>
              </a:endParaRPr>
            </a:p>
          </p:txBody>
        </p:sp>
        <p:sp>
          <p:nvSpPr>
            <p:cNvPr id="11" name="Up Arrow 11">
              <a:extLst>
                <a:ext uri="{FF2B5EF4-FFF2-40B4-BE49-F238E27FC236}">
                  <a16:creationId xmlns="" xmlns:a16="http://schemas.microsoft.com/office/drawing/2014/main" id="{685FDCAF-1AF4-4DE4-B7F9-CEFB94750FE8}"/>
                </a:ext>
              </a:extLst>
            </p:cNvPr>
            <p:cNvSpPr/>
            <p:nvPr/>
          </p:nvSpPr>
          <p:spPr>
            <a:xfrm rot="17235032">
              <a:off x="7256718" y="1066394"/>
              <a:ext cx="165050" cy="99848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grpSp>
      <p:sp>
        <p:nvSpPr>
          <p:cNvPr id="13" name="TextBox 12">
            <a:extLst>
              <a:ext uri="{FF2B5EF4-FFF2-40B4-BE49-F238E27FC236}">
                <a16:creationId xmlns="" xmlns:a16="http://schemas.microsoft.com/office/drawing/2014/main" id="{7777605B-C374-40FB-B624-4AAFD7B63CAE}"/>
              </a:ext>
            </a:extLst>
          </p:cNvPr>
          <p:cNvSpPr txBox="1"/>
          <p:nvPr/>
        </p:nvSpPr>
        <p:spPr>
          <a:xfrm>
            <a:off x="1048102" y="6578768"/>
            <a:ext cx="2429883" cy="276999"/>
          </a:xfrm>
          <a:prstGeom prst="rect">
            <a:avLst/>
          </a:prstGeom>
          <a:noFill/>
        </p:spPr>
        <p:txBody>
          <a:bodyPr wrap="square">
            <a:spAutoFit/>
          </a:bodyPr>
          <a:lstStyle/>
          <a:p>
            <a:r>
              <a:rPr lang="en-IN" sz="1200" dirty="0">
                <a:solidFill>
                  <a:srgbClr val="000000"/>
                </a:solidFill>
              </a:rPr>
              <a:t>OVERVIEW OF KINEMATICS</a:t>
            </a:r>
          </a:p>
        </p:txBody>
      </p:sp>
    </p:spTree>
    <p:extLst>
      <p:ext uri="{BB962C8B-B14F-4D97-AF65-F5344CB8AC3E}">
        <p14:creationId xmlns:p14="http://schemas.microsoft.com/office/powerpoint/2010/main" val="35944130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AE8366F0-5FFC-460C-97C2-A1E12D58C285}"/>
              </a:ext>
            </a:extLst>
          </p:cNvPr>
          <p:cNvSpPr>
            <a:spLocks noGrp="1"/>
          </p:cNvSpPr>
          <p:nvPr>
            <p:ph type="sldNum" sz="quarter" idx="12"/>
          </p:nvPr>
        </p:nvSpPr>
        <p:spPr/>
        <p:txBody>
          <a:bodyPr/>
          <a:lstStyle/>
          <a:p>
            <a:fld id="{AC383DC2-5599-43D7-9E00-1EF46298FDA3}" type="slidenum">
              <a:rPr lang="en-IN" smtClean="0"/>
              <a:pPr/>
              <a:t>24</a:t>
            </a:fld>
            <a:endParaRPr lang="en-IN"/>
          </a:p>
        </p:txBody>
      </p:sp>
      <p:sp>
        <p:nvSpPr>
          <p:cNvPr id="7" name="Rectangle 6">
            <a:extLst>
              <a:ext uri="{FF2B5EF4-FFF2-40B4-BE49-F238E27FC236}">
                <a16:creationId xmlns="" xmlns:a16="http://schemas.microsoft.com/office/drawing/2014/main" id="{08329418-9910-49E0-A6B4-20228C7F8DC7}"/>
              </a:ext>
            </a:extLst>
          </p:cNvPr>
          <p:cNvSpPr/>
          <p:nvPr/>
        </p:nvSpPr>
        <p:spPr>
          <a:xfrm>
            <a:off x="912193" y="936252"/>
            <a:ext cx="10243081" cy="830997"/>
          </a:xfrm>
          <a:prstGeom prst="rect">
            <a:avLst/>
          </a:prstGeom>
        </p:spPr>
        <p:txBody>
          <a:bodyPr wrap="square">
            <a:spAutoFit/>
          </a:bodyPr>
          <a:lstStyle/>
          <a:p>
            <a:r>
              <a:rPr lang="en-US" sz="2400" dirty="0">
                <a:solidFill>
                  <a:srgbClr val="000000"/>
                </a:solidFill>
              </a:rPr>
              <a:t>Beginning from just an isolated point to a planar mechanism in a sequence of steps, each step can be analyzed individually</a:t>
            </a:r>
            <a:endParaRPr lang="en-IN" sz="2400" dirty="0">
              <a:solidFill>
                <a:srgbClr val="000000"/>
              </a:solidFill>
            </a:endParaRPr>
          </a:p>
        </p:txBody>
      </p:sp>
      <p:grpSp>
        <p:nvGrpSpPr>
          <p:cNvPr id="8" name="Group 7">
            <a:extLst>
              <a:ext uri="{FF2B5EF4-FFF2-40B4-BE49-F238E27FC236}">
                <a16:creationId xmlns="" xmlns:a16="http://schemas.microsoft.com/office/drawing/2014/main" id="{B50A615B-CB2E-43EF-9FF1-4B08A8816C70}"/>
              </a:ext>
            </a:extLst>
          </p:cNvPr>
          <p:cNvGrpSpPr/>
          <p:nvPr/>
        </p:nvGrpSpPr>
        <p:grpSpPr>
          <a:xfrm>
            <a:off x="1069848" y="2062261"/>
            <a:ext cx="3344927" cy="2397203"/>
            <a:chOff x="3570000" y="3297219"/>
            <a:chExt cx="3344927" cy="2397203"/>
          </a:xfrm>
        </p:grpSpPr>
        <p:cxnSp>
          <p:nvCxnSpPr>
            <p:cNvPr id="9" name="Straight Arrow Connector 8">
              <a:extLst>
                <a:ext uri="{FF2B5EF4-FFF2-40B4-BE49-F238E27FC236}">
                  <a16:creationId xmlns="" xmlns:a16="http://schemas.microsoft.com/office/drawing/2014/main" id="{6C676382-3FB3-4911-8CAF-FFD4FD4C7976}"/>
                </a:ext>
              </a:extLst>
            </p:cNvPr>
            <p:cNvCxnSpPr/>
            <p:nvPr/>
          </p:nvCxnSpPr>
          <p:spPr>
            <a:xfrm flipV="1">
              <a:off x="3683012" y="3547667"/>
              <a:ext cx="0" cy="18288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 xmlns:a16="http://schemas.microsoft.com/office/drawing/2014/main" id="{7B2AE23F-7A4A-4C70-90BC-81562112155F}"/>
                </a:ext>
              </a:extLst>
            </p:cNvPr>
            <p:cNvCxnSpPr/>
            <p:nvPr/>
          </p:nvCxnSpPr>
          <p:spPr>
            <a:xfrm>
              <a:off x="3683012" y="5376467"/>
              <a:ext cx="189407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 xmlns:a16="http://schemas.microsoft.com/office/drawing/2014/main" id="{686D08F4-95FE-48F0-B584-CD9653A68A48}"/>
                    </a:ext>
                  </a:extLst>
                </p:cNvPr>
                <p:cNvSpPr txBox="1"/>
                <p:nvPr/>
              </p:nvSpPr>
              <p:spPr>
                <a:xfrm>
                  <a:off x="5653701" y="5278924"/>
                  <a:ext cx="21800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IN" b="1" i="1" smtClean="0">
                            <a:solidFill>
                              <a:srgbClr val="000000"/>
                            </a:solidFill>
                            <a:latin typeface="Cambria Math" panose="02040503050406030204" pitchFamily="18" charset="0"/>
                          </a:rPr>
                          <m:t>𝑿</m:t>
                        </m:r>
                      </m:oMath>
                    </m:oMathPara>
                  </a14:m>
                  <a:endParaRPr lang="en-IN" b="1" dirty="0">
                    <a:solidFill>
                      <a:srgbClr val="000000"/>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5653701" y="5278924"/>
                  <a:ext cx="218008" cy="276999"/>
                </a:xfrm>
                <a:prstGeom prst="rect">
                  <a:avLst/>
                </a:prstGeom>
                <a:blipFill>
                  <a:blip r:embed="rId2"/>
                  <a:stretch>
                    <a:fillRect l="-22222" r="-25000" b="-869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 xmlns:a16="http://schemas.microsoft.com/office/drawing/2014/main" id="{436D8CC1-4328-449D-8886-61B09F72B4BA}"/>
                    </a:ext>
                  </a:extLst>
                </p:cNvPr>
                <p:cNvSpPr txBox="1"/>
                <p:nvPr/>
              </p:nvSpPr>
              <p:spPr>
                <a:xfrm>
                  <a:off x="3709624" y="3333077"/>
                  <a:ext cx="203581"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IN" b="1" i="1" smtClean="0">
                            <a:solidFill>
                              <a:srgbClr val="000000"/>
                            </a:solidFill>
                            <a:latin typeface="Cambria Math" panose="02040503050406030204" pitchFamily="18" charset="0"/>
                          </a:rPr>
                          <m:t>𝒀</m:t>
                        </m:r>
                      </m:oMath>
                    </m:oMathPara>
                  </a14:m>
                  <a:endParaRPr lang="en-IN" b="1" dirty="0">
                    <a:solidFill>
                      <a:srgbClr val="000000"/>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3709624" y="3333077"/>
                  <a:ext cx="203581" cy="276999"/>
                </a:xfrm>
                <a:prstGeom prst="rect">
                  <a:avLst/>
                </a:prstGeom>
                <a:blipFill>
                  <a:blip r:embed="rId3"/>
                  <a:stretch>
                    <a:fillRect l="-27273" r="-27273" b="-8696"/>
                  </a:stretch>
                </a:blipFill>
              </p:spPr>
              <p:txBody>
                <a:bodyPr/>
                <a:lstStyle/>
                <a:p>
                  <a:r>
                    <a:rPr lang="en-IN">
                      <a:noFill/>
                    </a:rPr>
                    <a:t> </a:t>
                  </a:r>
                </a:p>
              </p:txBody>
            </p:sp>
          </mc:Fallback>
        </mc:AlternateContent>
        <p:sp>
          <p:nvSpPr>
            <p:cNvPr id="13" name="Freeform 15">
              <a:extLst>
                <a:ext uri="{FF2B5EF4-FFF2-40B4-BE49-F238E27FC236}">
                  <a16:creationId xmlns="" xmlns:a16="http://schemas.microsoft.com/office/drawing/2014/main" id="{085FF92C-8BED-4B36-863E-30AA8ECB4C12}"/>
                </a:ext>
              </a:extLst>
            </p:cNvPr>
            <p:cNvSpPr/>
            <p:nvPr/>
          </p:nvSpPr>
          <p:spPr>
            <a:xfrm>
              <a:off x="4194455" y="3333078"/>
              <a:ext cx="2122262" cy="1625920"/>
            </a:xfrm>
            <a:custGeom>
              <a:avLst/>
              <a:gdLst>
                <a:gd name="connsiteX0" fmla="*/ 94593 w 1124607"/>
                <a:gd name="connsiteY0" fmla="*/ 315310 h 1397875"/>
                <a:gd name="connsiteX1" fmla="*/ 31531 w 1124607"/>
                <a:gd name="connsiteY1" fmla="*/ 430924 h 1397875"/>
                <a:gd name="connsiteX2" fmla="*/ 10510 w 1124607"/>
                <a:gd name="connsiteY2" fmla="*/ 493986 h 1397875"/>
                <a:gd name="connsiteX3" fmla="*/ 0 w 1124607"/>
                <a:gd name="connsiteY3" fmla="*/ 525517 h 1397875"/>
                <a:gd name="connsiteX4" fmla="*/ 10510 w 1124607"/>
                <a:gd name="connsiteY4" fmla="*/ 630620 h 1397875"/>
                <a:gd name="connsiteX5" fmla="*/ 31531 w 1124607"/>
                <a:gd name="connsiteY5" fmla="*/ 693682 h 1397875"/>
                <a:gd name="connsiteX6" fmla="*/ 42041 w 1124607"/>
                <a:gd name="connsiteY6" fmla="*/ 746234 h 1397875"/>
                <a:gd name="connsiteX7" fmla="*/ 31531 w 1124607"/>
                <a:gd name="connsiteY7" fmla="*/ 1061544 h 1397875"/>
                <a:gd name="connsiteX8" fmla="*/ 21020 w 1124607"/>
                <a:gd name="connsiteY8" fmla="*/ 1135117 h 1397875"/>
                <a:gd name="connsiteX9" fmla="*/ 73572 w 1124607"/>
                <a:gd name="connsiteY9" fmla="*/ 1229710 h 1397875"/>
                <a:gd name="connsiteX10" fmla="*/ 105103 w 1124607"/>
                <a:gd name="connsiteY10" fmla="*/ 1250731 h 1397875"/>
                <a:gd name="connsiteX11" fmla="*/ 241738 w 1124607"/>
                <a:gd name="connsiteY11" fmla="*/ 1303282 h 1397875"/>
                <a:gd name="connsiteX12" fmla="*/ 273269 w 1124607"/>
                <a:gd name="connsiteY12" fmla="*/ 1324303 h 1397875"/>
                <a:gd name="connsiteX13" fmla="*/ 388882 w 1124607"/>
                <a:gd name="connsiteY13" fmla="*/ 1345324 h 1397875"/>
                <a:gd name="connsiteX14" fmla="*/ 441434 w 1124607"/>
                <a:gd name="connsiteY14" fmla="*/ 1355834 h 1397875"/>
                <a:gd name="connsiteX15" fmla="*/ 557048 w 1124607"/>
                <a:gd name="connsiteY15" fmla="*/ 1366344 h 1397875"/>
                <a:gd name="connsiteX16" fmla="*/ 683172 w 1124607"/>
                <a:gd name="connsiteY16" fmla="*/ 1387365 h 1397875"/>
                <a:gd name="connsiteX17" fmla="*/ 767255 w 1124607"/>
                <a:gd name="connsiteY17" fmla="*/ 1397875 h 1397875"/>
                <a:gd name="connsiteX18" fmla="*/ 851338 w 1124607"/>
                <a:gd name="connsiteY18" fmla="*/ 1387365 h 1397875"/>
                <a:gd name="connsiteX19" fmla="*/ 903889 w 1124607"/>
                <a:gd name="connsiteY19" fmla="*/ 1355834 h 1397875"/>
                <a:gd name="connsiteX20" fmla="*/ 1019503 w 1124607"/>
                <a:gd name="connsiteY20" fmla="*/ 1219200 h 1397875"/>
                <a:gd name="connsiteX21" fmla="*/ 1051034 w 1124607"/>
                <a:gd name="connsiteY21" fmla="*/ 1177158 h 1397875"/>
                <a:gd name="connsiteX22" fmla="*/ 1093075 w 1124607"/>
                <a:gd name="connsiteY22" fmla="*/ 1114096 h 1397875"/>
                <a:gd name="connsiteX23" fmla="*/ 1103586 w 1124607"/>
                <a:gd name="connsiteY23" fmla="*/ 1072055 h 1397875"/>
                <a:gd name="connsiteX24" fmla="*/ 1124607 w 1124607"/>
                <a:gd name="connsiteY24" fmla="*/ 1008993 h 1397875"/>
                <a:gd name="connsiteX25" fmla="*/ 1114096 w 1124607"/>
                <a:gd name="connsiteY25" fmla="*/ 882869 h 1397875"/>
                <a:gd name="connsiteX26" fmla="*/ 1093075 w 1124607"/>
                <a:gd name="connsiteY26" fmla="*/ 788275 h 1397875"/>
                <a:gd name="connsiteX27" fmla="*/ 1072055 w 1124607"/>
                <a:gd name="connsiteY27" fmla="*/ 735724 h 1397875"/>
                <a:gd name="connsiteX28" fmla="*/ 1051034 w 1124607"/>
                <a:gd name="connsiteY28" fmla="*/ 483475 h 1397875"/>
                <a:gd name="connsiteX29" fmla="*/ 1040524 w 1124607"/>
                <a:gd name="connsiteY29" fmla="*/ 451944 h 1397875"/>
                <a:gd name="connsiteX30" fmla="*/ 1019503 w 1124607"/>
                <a:gd name="connsiteY30" fmla="*/ 409903 h 1397875"/>
                <a:gd name="connsiteX31" fmla="*/ 956441 w 1124607"/>
                <a:gd name="connsiteY31" fmla="*/ 346841 h 1397875"/>
                <a:gd name="connsiteX32" fmla="*/ 914400 w 1124607"/>
                <a:gd name="connsiteY32" fmla="*/ 283779 h 1397875"/>
                <a:gd name="connsiteX33" fmla="*/ 893379 w 1124607"/>
                <a:gd name="connsiteY33" fmla="*/ 252248 h 1397875"/>
                <a:gd name="connsiteX34" fmla="*/ 872358 w 1124607"/>
                <a:gd name="connsiteY34" fmla="*/ 189186 h 1397875"/>
                <a:gd name="connsiteX35" fmla="*/ 861848 w 1124607"/>
                <a:gd name="connsiteY35" fmla="*/ 105103 h 1397875"/>
                <a:gd name="connsiteX36" fmla="*/ 809296 w 1124607"/>
                <a:gd name="connsiteY36" fmla="*/ 84082 h 1397875"/>
                <a:gd name="connsiteX37" fmla="*/ 735724 w 1124607"/>
                <a:gd name="connsiteY37" fmla="*/ 42041 h 1397875"/>
                <a:gd name="connsiteX38" fmla="*/ 693682 w 1124607"/>
                <a:gd name="connsiteY38" fmla="*/ 31531 h 1397875"/>
                <a:gd name="connsiteX39" fmla="*/ 578069 w 1124607"/>
                <a:gd name="connsiteY39" fmla="*/ 0 h 1397875"/>
                <a:gd name="connsiteX40" fmla="*/ 273269 w 1124607"/>
                <a:gd name="connsiteY40" fmla="*/ 10510 h 1397875"/>
                <a:gd name="connsiteX41" fmla="*/ 231227 w 1124607"/>
                <a:gd name="connsiteY41" fmla="*/ 31531 h 1397875"/>
                <a:gd name="connsiteX42" fmla="*/ 199696 w 1124607"/>
                <a:gd name="connsiteY42" fmla="*/ 42041 h 1397875"/>
                <a:gd name="connsiteX43" fmla="*/ 178675 w 1124607"/>
                <a:gd name="connsiteY43" fmla="*/ 73572 h 1397875"/>
                <a:gd name="connsiteX44" fmla="*/ 157655 w 1124607"/>
                <a:gd name="connsiteY44" fmla="*/ 157655 h 1397875"/>
                <a:gd name="connsiteX45" fmla="*/ 136634 w 1124607"/>
                <a:gd name="connsiteY45" fmla="*/ 231227 h 1397875"/>
                <a:gd name="connsiteX46" fmla="*/ 94593 w 1124607"/>
                <a:gd name="connsiteY46" fmla="*/ 315310 h 1397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124607" h="1397875">
                  <a:moveTo>
                    <a:pt x="94593" y="315310"/>
                  </a:moveTo>
                  <a:cubicBezTo>
                    <a:pt x="77076" y="348593"/>
                    <a:pt x="42753" y="402869"/>
                    <a:pt x="31531" y="430924"/>
                  </a:cubicBezTo>
                  <a:cubicBezTo>
                    <a:pt x="23302" y="451497"/>
                    <a:pt x="17517" y="472965"/>
                    <a:pt x="10510" y="493986"/>
                  </a:cubicBezTo>
                  <a:lnTo>
                    <a:pt x="0" y="525517"/>
                  </a:lnTo>
                  <a:cubicBezTo>
                    <a:pt x="3503" y="560551"/>
                    <a:pt x="4021" y="596014"/>
                    <a:pt x="10510" y="630620"/>
                  </a:cubicBezTo>
                  <a:cubicBezTo>
                    <a:pt x="14593" y="652398"/>
                    <a:pt x="27186" y="671954"/>
                    <a:pt x="31531" y="693682"/>
                  </a:cubicBezTo>
                  <a:lnTo>
                    <a:pt x="42041" y="746234"/>
                  </a:lnTo>
                  <a:cubicBezTo>
                    <a:pt x="38538" y="851337"/>
                    <a:pt x="37207" y="956536"/>
                    <a:pt x="31531" y="1061544"/>
                  </a:cubicBezTo>
                  <a:cubicBezTo>
                    <a:pt x="30194" y="1086281"/>
                    <a:pt x="19120" y="1110417"/>
                    <a:pt x="21020" y="1135117"/>
                  </a:cubicBezTo>
                  <a:cubicBezTo>
                    <a:pt x="24636" y="1182133"/>
                    <a:pt x="41202" y="1202734"/>
                    <a:pt x="73572" y="1229710"/>
                  </a:cubicBezTo>
                  <a:cubicBezTo>
                    <a:pt x="83276" y="1237797"/>
                    <a:pt x="93634" y="1245438"/>
                    <a:pt x="105103" y="1250731"/>
                  </a:cubicBezTo>
                  <a:cubicBezTo>
                    <a:pt x="165107" y="1278425"/>
                    <a:pt x="190672" y="1286260"/>
                    <a:pt x="241738" y="1303282"/>
                  </a:cubicBezTo>
                  <a:cubicBezTo>
                    <a:pt x="252248" y="1310289"/>
                    <a:pt x="261658" y="1319327"/>
                    <a:pt x="273269" y="1324303"/>
                  </a:cubicBezTo>
                  <a:cubicBezTo>
                    <a:pt x="298947" y="1335308"/>
                    <a:pt x="370290" y="1342225"/>
                    <a:pt x="388882" y="1345324"/>
                  </a:cubicBezTo>
                  <a:cubicBezTo>
                    <a:pt x="406503" y="1348261"/>
                    <a:pt x="423708" y="1353618"/>
                    <a:pt x="441434" y="1355834"/>
                  </a:cubicBezTo>
                  <a:cubicBezTo>
                    <a:pt x="479832" y="1360634"/>
                    <a:pt x="518588" y="1362071"/>
                    <a:pt x="557048" y="1366344"/>
                  </a:cubicBezTo>
                  <a:cubicBezTo>
                    <a:pt x="695588" y="1381738"/>
                    <a:pt x="572231" y="1370298"/>
                    <a:pt x="683172" y="1387365"/>
                  </a:cubicBezTo>
                  <a:cubicBezTo>
                    <a:pt x="711089" y="1391660"/>
                    <a:pt x="739227" y="1394372"/>
                    <a:pt x="767255" y="1397875"/>
                  </a:cubicBezTo>
                  <a:cubicBezTo>
                    <a:pt x="795283" y="1394372"/>
                    <a:pt x="824341" y="1395672"/>
                    <a:pt x="851338" y="1387365"/>
                  </a:cubicBezTo>
                  <a:cubicBezTo>
                    <a:pt x="870863" y="1381357"/>
                    <a:pt x="888294" y="1369029"/>
                    <a:pt x="903889" y="1355834"/>
                  </a:cubicBezTo>
                  <a:cubicBezTo>
                    <a:pt x="1004913" y="1270352"/>
                    <a:pt x="966293" y="1299016"/>
                    <a:pt x="1019503" y="1219200"/>
                  </a:cubicBezTo>
                  <a:cubicBezTo>
                    <a:pt x="1029220" y="1204625"/>
                    <a:pt x="1040989" y="1191509"/>
                    <a:pt x="1051034" y="1177158"/>
                  </a:cubicBezTo>
                  <a:cubicBezTo>
                    <a:pt x="1065522" y="1156461"/>
                    <a:pt x="1093075" y="1114096"/>
                    <a:pt x="1093075" y="1114096"/>
                  </a:cubicBezTo>
                  <a:cubicBezTo>
                    <a:pt x="1096579" y="1100082"/>
                    <a:pt x="1099435" y="1085891"/>
                    <a:pt x="1103586" y="1072055"/>
                  </a:cubicBezTo>
                  <a:cubicBezTo>
                    <a:pt x="1109953" y="1050832"/>
                    <a:pt x="1124607" y="1008993"/>
                    <a:pt x="1124607" y="1008993"/>
                  </a:cubicBezTo>
                  <a:cubicBezTo>
                    <a:pt x="1121103" y="966952"/>
                    <a:pt x="1119025" y="924767"/>
                    <a:pt x="1114096" y="882869"/>
                  </a:cubicBezTo>
                  <a:cubicBezTo>
                    <a:pt x="1112581" y="869988"/>
                    <a:pt x="1098355" y="804115"/>
                    <a:pt x="1093075" y="788275"/>
                  </a:cubicBezTo>
                  <a:cubicBezTo>
                    <a:pt x="1087109" y="770377"/>
                    <a:pt x="1079062" y="753241"/>
                    <a:pt x="1072055" y="735724"/>
                  </a:cubicBezTo>
                  <a:cubicBezTo>
                    <a:pt x="1066472" y="629654"/>
                    <a:pt x="1073044" y="571517"/>
                    <a:pt x="1051034" y="483475"/>
                  </a:cubicBezTo>
                  <a:cubicBezTo>
                    <a:pt x="1048347" y="472727"/>
                    <a:pt x="1044888" y="462127"/>
                    <a:pt x="1040524" y="451944"/>
                  </a:cubicBezTo>
                  <a:cubicBezTo>
                    <a:pt x="1034352" y="437543"/>
                    <a:pt x="1027277" y="423506"/>
                    <a:pt x="1019503" y="409903"/>
                  </a:cubicBezTo>
                  <a:cubicBezTo>
                    <a:pt x="978497" y="338143"/>
                    <a:pt x="1022827" y="421526"/>
                    <a:pt x="956441" y="346841"/>
                  </a:cubicBezTo>
                  <a:cubicBezTo>
                    <a:pt x="939657" y="327959"/>
                    <a:pt x="928414" y="304800"/>
                    <a:pt x="914400" y="283779"/>
                  </a:cubicBezTo>
                  <a:lnTo>
                    <a:pt x="893379" y="252248"/>
                  </a:lnTo>
                  <a:cubicBezTo>
                    <a:pt x="886372" y="231227"/>
                    <a:pt x="875106" y="211173"/>
                    <a:pt x="872358" y="189186"/>
                  </a:cubicBezTo>
                  <a:cubicBezTo>
                    <a:pt x="868855" y="161158"/>
                    <a:pt x="876380" y="129324"/>
                    <a:pt x="861848" y="105103"/>
                  </a:cubicBezTo>
                  <a:cubicBezTo>
                    <a:pt x="852141" y="88925"/>
                    <a:pt x="826171" y="92519"/>
                    <a:pt x="809296" y="84082"/>
                  </a:cubicBezTo>
                  <a:cubicBezTo>
                    <a:pt x="748318" y="53593"/>
                    <a:pt x="809418" y="69676"/>
                    <a:pt x="735724" y="42041"/>
                  </a:cubicBezTo>
                  <a:cubicBezTo>
                    <a:pt x="722198" y="36969"/>
                    <a:pt x="707518" y="35682"/>
                    <a:pt x="693682" y="31531"/>
                  </a:cubicBezTo>
                  <a:cubicBezTo>
                    <a:pt x="586998" y="-474"/>
                    <a:pt x="673853" y="19156"/>
                    <a:pt x="578069" y="0"/>
                  </a:cubicBezTo>
                  <a:cubicBezTo>
                    <a:pt x="476469" y="3503"/>
                    <a:pt x="374512" y="1306"/>
                    <a:pt x="273269" y="10510"/>
                  </a:cubicBezTo>
                  <a:cubicBezTo>
                    <a:pt x="257665" y="11929"/>
                    <a:pt x="245628" y="25359"/>
                    <a:pt x="231227" y="31531"/>
                  </a:cubicBezTo>
                  <a:cubicBezTo>
                    <a:pt x="221044" y="35895"/>
                    <a:pt x="210206" y="38538"/>
                    <a:pt x="199696" y="42041"/>
                  </a:cubicBezTo>
                  <a:cubicBezTo>
                    <a:pt x="192689" y="52551"/>
                    <a:pt x="184324" y="62274"/>
                    <a:pt x="178675" y="73572"/>
                  </a:cubicBezTo>
                  <a:cubicBezTo>
                    <a:pt x="166663" y="97597"/>
                    <a:pt x="163651" y="133671"/>
                    <a:pt x="157655" y="157655"/>
                  </a:cubicBezTo>
                  <a:cubicBezTo>
                    <a:pt x="142644" y="217698"/>
                    <a:pt x="149742" y="159130"/>
                    <a:pt x="136634" y="231227"/>
                  </a:cubicBezTo>
                  <a:cubicBezTo>
                    <a:pt x="121686" y="313441"/>
                    <a:pt x="112110" y="282027"/>
                    <a:pt x="94593" y="31531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cxnSp>
          <p:nvCxnSpPr>
            <p:cNvPr id="14" name="Straight Connector 13">
              <a:extLst>
                <a:ext uri="{FF2B5EF4-FFF2-40B4-BE49-F238E27FC236}">
                  <a16:creationId xmlns="" xmlns:a16="http://schemas.microsoft.com/office/drawing/2014/main" id="{4B4BD754-9296-438D-9DC0-692D64E15A5B}"/>
                </a:ext>
              </a:extLst>
            </p:cNvPr>
            <p:cNvCxnSpPr/>
            <p:nvPr/>
          </p:nvCxnSpPr>
          <p:spPr>
            <a:xfrm flipH="1">
              <a:off x="4633165" y="3771182"/>
              <a:ext cx="304800" cy="8519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 xmlns:a16="http://schemas.microsoft.com/office/drawing/2014/main" id="{0A0F1719-7DB4-4E14-AA9E-8A6C76F5D4C7}"/>
                    </a:ext>
                  </a:extLst>
                </p:cNvPr>
                <p:cNvSpPr txBox="1"/>
                <p:nvPr/>
              </p:nvSpPr>
              <p:spPr>
                <a:xfrm>
                  <a:off x="4417495" y="3936160"/>
                  <a:ext cx="35420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IN" b="1" i="1" smtClean="0">
                                <a:solidFill>
                                  <a:srgbClr val="FFFFFF"/>
                                </a:solidFill>
                                <a:latin typeface="Cambria Math"/>
                              </a:rPr>
                            </m:ctrlPr>
                          </m:sSubPr>
                          <m:e>
                            <m:r>
                              <a:rPr lang="en-IN" b="1" i="1" smtClean="0">
                                <a:solidFill>
                                  <a:srgbClr val="FFFFFF"/>
                                </a:solidFill>
                                <a:latin typeface="Cambria Math" panose="02040503050406030204" pitchFamily="18" charset="0"/>
                              </a:rPr>
                              <m:t>𝒍</m:t>
                            </m:r>
                          </m:e>
                          <m:sub>
                            <m:r>
                              <a:rPr lang="en-IN" b="1" i="1" smtClean="0">
                                <a:solidFill>
                                  <a:srgbClr val="FFFFFF"/>
                                </a:solidFill>
                                <a:latin typeface="Cambria Math" panose="02040503050406030204" pitchFamily="18" charset="0"/>
                              </a:rPr>
                              <m:t>𝟏𝟐</m:t>
                            </m:r>
                          </m:sub>
                        </m:sSub>
                      </m:oMath>
                    </m:oMathPara>
                  </a14:m>
                  <a:endParaRPr lang="en-IN" b="1" dirty="0">
                    <a:solidFill>
                      <a:srgbClr val="000000"/>
                    </a:solidFill>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4417495" y="3936160"/>
                  <a:ext cx="354200" cy="276999"/>
                </a:xfrm>
                <a:prstGeom prst="rect">
                  <a:avLst/>
                </a:prstGeom>
                <a:blipFill>
                  <a:blip r:embed="rId4"/>
                  <a:stretch>
                    <a:fillRect l="-17241" r="-8621" b="-20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 xmlns:a16="http://schemas.microsoft.com/office/drawing/2014/main" id="{0E558EA2-E63C-4072-8D37-9073EB30C44A}"/>
                    </a:ext>
                  </a:extLst>
                </p:cNvPr>
                <p:cNvSpPr txBox="1"/>
                <p:nvPr/>
              </p:nvSpPr>
              <p:spPr>
                <a:xfrm>
                  <a:off x="4959624" y="3606848"/>
                  <a:ext cx="1081835"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IN" b="1" i="1" smtClean="0">
                                <a:solidFill>
                                  <a:srgbClr val="000000"/>
                                </a:solidFill>
                                <a:latin typeface="Cambria Math"/>
                              </a:rPr>
                            </m:ctrlPr>
                          </m:sSubPr>
                          <m:e>
                            <m:r>
                              <a:rPr lang="en-IN" b="1" i="1" smtClean="0">
                                <a:solidFill>
                                  <a:srgbClr val="000000"/>
                                </a:solidFill>
                                <a:latin typeface="Cambria Math" panose="02040503050406030204" pitchFamily="18" charset="0"/>
                              </a:rPr>
                              <m:t>𝒑</m:t>
                            </m:r>
                          </m:e>
                          <m:sub>
                            <m:r>
                              <a:rPr lang="en-IN" b="1" i="1" smtClean="0">
                                <a:solidFill>
                                  <a:srgbClr val="000000"/>
                                </a:solidFill>
                                <a:latin typeface="Cambria Math" panose="02040503050406030204" pitchFamily="18" charset="0"/>
                              </a:rPr>
                              <m:t>𝟐</m:t>
                            </m:r>
                          </m:sub>
                        </m:sSub>
                        <m:r>
                          <a:rPr lang="en-IN" b="1" i="1" smtClean="0">
                            <a:solidFill>
                              <a:srgbClr val="000000"/>
                            </a:solidFill>
                            <a:latin typeface="Cambria Math" panose="02040503050406030204" pitchFamily="18" charset="0"/>
                          </a:rPr>
                          <m:t>(</m:t>
                        </m:r>
                        <m:sSub>
                          <m:sSubPr>
                            <m:ctrlPr>
                              <a:rPr lang="en-IN" b="1" i="1" smtClean="0">
                                <a:solidFill>
                                  <a:srgbClr val="000000"/>
                                </a:solidFill>
                                <a:latin typeface="Cambria Math"/>
                              </a:rPr>
                            </m:ctrlPr>
                          </m:sSubPr>
                          <m:e>
                            <m:r>
                              <a:rPr lang="en-IN" b="1" i="1" smtClean="0">
                                <a:solidFill>
                                  <a:srgbClr val="000000"/>
                                </a:solidFill>
                                <a:latin typeface="Cambria Math" panose="02040503050406030204" pitchFamily="18" charset="0"/>
                              </a:rPr>
                              <m:t>𝒙</m:t>
                            </m:r>
                          </m:e>
                          <m:sub>
                            <m:r>
                              <a:rPr lang="en-IN" b="1" i="1" smtClean="0">
                                <a:solidFill>
                                  <a:srgbClr val="000000"/>
                                </a:solidFill>
                                <a:latin typeface="Cambria Math" panose="02040503050406030204" pitchFamily="18" charset="0"/>
                              </a:rPr>
                              <m:t>𝟐</m:t>
                            </m:r>
                          </m:sub>
                        </m:sSub>
                        <m:r>
                          <a:rPr lang="en-IN" b="1" i="1" smtClean="0">
                            <a:solidFill>
                              <a:srgbClr val="000000"/>
                            </a:solidFill>
                            <a:latin typeface="Cambria Math" panose="02040503050406030204" pitchFamily="18" charset="0"/>
                          </a:rPr>
                          <m:t>,</m:t>
                        </m:r>
                        <m:sSub>
                          <m:sSubPr>
                            <m:ctrlPr>
                              <a:rPr lang="en-IN" b="1" i="1" smtClean="0">
                                <a:solidFill>
                                  <a:srgbClr val="000000"/>
                                </a:solidFill>
                                <a:latin typeface="Cambria Math"/>
                              </a:rPr>
                            </m:ctrlPr>
                          </m:sSubPr>
                          <m:e>
                            <m:r>
                              <a:rPr lang="en-IN" b="1" i="1" smtClean="0">
                                <a:solidFill>
                                  <a:srgbClr val="000000"/>
                                </a:solidFill>
                                <a:latin typeface="Cambria Math" panose="02040503050406030204" pitchFamily="18" charset="0"/>
                              </a:rPr>
                              <m:t>𝒚</m:t>
                            </m:r>
                          </m:e>
                          <m:sub>
                            <m:r>
                              <a:rPr lang="en-IN" b="1" i="1" smtClean="0">
                                <a:solidFill>
                                  <a:srgbClr val="000000"/>
                                </a:solidFill>
                                <a:latin typeface="Cambria Math" panose="02040503050406030204" pitchFamily="18" charset="0"/>
                              </a:rPr>
                              <m:t>𝟐</m:t>
                            </m:r>
                          </m:sub>
                        </m:sSub>
                        <m:r>
                          <a:rPr lang="en-IN" b="1" i="1" smtClean="0">
                            <a:solidFill>
                              <a:srgbClr val="000000"/>
                            </a:solidFill>
                            <a:latin typeface="Cambria Math" panose="02040503050406030204" pitchFamily="18" charset="0"/>
                          </a:rPr>
                          <m:t>)</m:t>
                        </m:r>
                      </m:oMath>
                    </m:oMathPara>
                  </a14:m>
                  <a:endParaRPr lang="en-IN" b="1" dirty="0">
                    <a:solidFill>
                      <a:srgbClr val="000000"/>
                    </a:solidFill>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4959624" y="3606848"/>
                  <a:ext cx="1081835" cy="276999"/>
                </a:xfrm>
                <a:prstGeom prst="rect">
                  <a:avLst/>
                </a:prstGeom>
                <a:blipFill>
                  <a:blip r:embed="rId5"/>
                  <a:stretch>
                    <a:fillRect l="-5085" r="-7910" b="-3777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 xmlns:a16="http://schemas.microsoft.com/office/drawing/2014/main" id="{A239DC99-44A2-41AC-843D-4D9D63C05FF6}"/>
                    </a:ext>
                  </a:extLst>
                </p:cNvPr>
                <p:cNvSpPr txBox="1"/>
                <p:nvPr/>
              </p:nvSpPr>
              <p:spPr>
                <a:xfrm>
                  <a:off x="4702566" y="4528677"/>
                  <a:ext cx="1081835"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IN" b="1" i="1" smtClean="0">
                                <a:solidFill>
                                  <a:srgbClr val="000000"/>
                                </a:solidFill>
                                <a:latin typeface="Cambria Math"/>
                              </a:rPr>
                            </m:ctrlPr>
                          </m:sSubPr>
                          <m:e>
                            <m:r>
                              <a:rPr lang="en-IN" b="1" i="1" smtClean="0">
                                <a:solidFill>
                                  <a:srgbClr val="000000"/>
                                </a:solidFill>
                                <a:latin typeface="Cambria Math" panose="02040503050406030204" pitchFamily="18" charset="0"/>
                              </a:rPr>
                              <m:t>𝒑</m:t>
                            </m:r>
                          </m:e>
                          <m:sub>
                            <m:r>
                              <a:rPr lang="en-IN" b="1" i="1" smtClean="0">
                                <a:solidFill>
                                  <a:srgbClr val="000000"/>
                                </a:solidFill>
                                <a:latin typeface="Cambria Math" panose="02040503050406030204" pitchFamily="18" charset="0"/>
                              </a:rPr>
                              <m:t>𝟏</m:t>
                            </m:r>
                          </m:sub>
                        </m:sSub>
                        <m:r>
                          <a:rPr lang="en-IN" b="1" i="1" smtClean="0">
                            <a:solidFill>
                              <a:srgbClr val="000000"/>
                            </a:solidFill>
                            <a:latin typeface="Cambria Math" panose="02040503050406030204" pitchFamily="18" charset="0"/>
                          </a:rPr>
                          <m:t>(</m:t>
                        </m:r>
                        <m:sSub>
                          <m:sSubPr>
                            <m:ctrlPr>
                              <a:rPr lang="en-IN" b="1" i="1" smtClean="0">
                                <a:solidFill>
                                  <a:srgbClr val="000000"/>
                                </a:solidFill>
                                <a:latin typeface="Cambria Math"/>
                              </a:rPr>
                            </m:ctrlPr>
                          </m:sSubPr>
                          <m:e>
                            <m:r>
                              <a:rPr lang="en-IN" b="1" i="1" smtClean="0">
                                <a:solidFill>
                                  <a:srgbClr val="000000"/>
                                </a:solidFill>
                                <a:latin typeface="Cambria Math" panose="02040503050406030204" pitchFamily="18" charset="0"/>
                              </a:rPr>
                              <m:t>𝒙</m:t>
                            </m:r>
                          </m:e>
                          <m:sub>
                            <m:r>
                              <a:rPr lang="en-IN" b="1" i="1" smtClean="0">
                                <a:solidFill>
                                  <a:srgbClr val="000000"/>
                                </a:solidFill>
                                <a:latin typeface="Cambria Math" panose="02040503050406030204" pitchFamily="18" charset="0"/>
                              </a:rPr>
                              <m:t>𝟏</m:t>
                            </m:r>
                          </m:sub>
                        </m:sSub>
                        <m:r>
                          <a:rPr lang="en-IN" b="1" i="1" smtClean="0">
                            <a:solidFill>
                              <a:srgbClr val="000000"/>
                            </a:solidFill>
                            <a:latin typeface="Cambria Math" panose="02040503050406030204" pitchFamily="18" charset="0"/>
                          </a:rPr>
                          <m:t>,</m:t>
                        </m:r>
                        <m:sSub>
                          <m:sSubPr>
                            <m:ctrlPr>
                              <a:rPr lang="en-IN" b="1" i="1" smtClean="0">
                                <a:solidFill>
                                  <a:srgbClr val="000000"/>
                                </a:solidFill>
                                <a:latin typeface="Cambria Math"/>
                              </a:rPr>
                            </m:ctrlPr>
                          </m:sSubPr>
                          <m:e>
                            <m:r>
                              <a:rPr lang="en-IN" b="1" i="1" smtClean="0">
                                <a:solidFill>
                                  <a:srgbClr val="000000"/>
                                </a:solidFill>
                                <a:latin typeface="Cambria Math" panose="02040503050406030204" pitchFamily="18" charset="0"/>
                              </a:rPr>
                              <m:t>𝒚</m:t>
                            </m:r>
                          </m:e>
                          <m:sub>
                            <m:r>
                              <a:rPr lang="en-IN" b="1" i="1" smtClean="0">
                                <a:solidFill>
                                  <a:srgbClr val="000000"/>
                                </a:solidFill>
                                <a:latin typeface="Cambria Math" panose="02040503050406030204" pitchFamily="18" charset="0"/>
                              </a:rPr>
                              <m:t>𝟏</m:t>
                            </m:r>
                          </m:sub>
                        </m:sSub>
                        <m:r>
                          <a:rPr lang="en-IN" b="1" i="1" smtClean="0">
                            <a:solidFill>
                              <a:srgbClr val="000000"/>
                            </a:solidFill>
                            <a:latin typeface="Cambria Math" panose="02040503050406030204" pitchFamily="18" charset="0"/>
                          </a:rPr>
                          <m:t>)</m:t>
                        </m:r>
                      </m:oMath>
                    </m:oMathPara>
                  </a14:m>
                  <a:endParaRPr lang="en-IN" b="1" dirty="0">
                    <a:solidFill>
                      <a:srgbClr val="000000"/>
                    </a:solidFill>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4702566" y="4528677"/>
                  <a:ext cx="1081835" cy="276999"/>
                </a:xfrm>
                <a:prstGeom prst="rect">
                  <a:avLst/>
                </a:prstGeom>
                <a:blipFill>
                  <a:blip r:embed="rId6"/>
                  <a:stretch>
                    <a:fillRect l="-5056" r="-7303" b="-34783"/>
                  </a:stretch>
                </a:blipFill>
              </p:spPr>
              <p:txBody>
                <a:bodyPr/>
                <a:lstStyle/>
                <a:p>
                  <a:r>
                    <a:rPr lang="en-IN">
                      <a:noFill/>
                    </a:rPr>
                    <a:t> </a:t>
                  </a:r>
                </a:p>
              </p:txBody>
            </p:sp>
          </mc:Fallback>
        </mc:AlternateContent>
        <p:sp>
          <p:nvSpPr>
            <p:cNvPr id="18" name="Arc 17">
              <a:extLst>
                <a:ext uri="{FF2B5EF4-FFF2-40B4-BE49-F238E27FC236}">
                  <a16:creationId xmlns="" xmlns:a16="http://schemas.microsoft.com/office/drawing/2014/main" id="{4627D789-9474-4FE1-B531-F46573090977}"/>
                </a:ext>
              </a:extLst>
            </p:cNvPr>
            <p:cNvSpPr/>
            <p:nvPr/>
          </p:nvSpPr>
          <p:spPr>
            <a:xfrm>
              <a:off x="5498685" y="3297219"/>
              <a:ext cx="998483" cy="1542577"/>
            </a:xfrm>
            <a:prstGeom prst="arc">
              <a:avLst>
                <a:gd name="adj1" fmla="val 16278218"/>
                <a:gd name="adj2" fmla="val 2357380"/>
              </a:avLst>
            </a:prstGeom>
            <a:ln w="28575">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rgbClr val="000000"/>
                </a:solidFill>
              </a:endParaRPr>
            </a:p>
          </p:txBody>
        </p:sp>
        <mc:AlternateContent xmlns:mc="http://schemas.openxmlformats.org/markup-compatibility/2006" xmlns:a14="http://schemas.microsoft.com/office/drawing/2010/main">
          <mc:Choice Requires="a14">
            <p:sp>
              <p:nvSpPr>
                <p:cNvPr id="19" name="Rectangle 18">
                  <a:extLst>
                    <a:ext uri="{FF2B5EF4-FFF2-40B4-BE49-F238E27FC236}">
                      <a16:creationId xmlns="" xmlns:a16="http://schemas.microsoft.com/office/drawing/2014/main" id="{182EC49D-FAB8-4291-A4EE-9BD46194E7E2}"/>
                    </a:ext>
                  </a:extLst>
                </p:cNvPr>
                <p:cNvSpPr/>
                <p:nvPr/>
              </p:nvSpPr>
              <p:spPr>
                <a:xfrm>
                  <a:off x="6493017" y="3477257"/>
                  <a:ext cx="421910"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l-GR" b="1" i="1" smtClean="0">
                            <a:solidFill>
                              <a:srgbClr val="000000"/>
                            </a:solidFill>
                            <a:latin typeface="Cambria Math" panose="02040503050406030204" pitchFamily="18" charset="0"/>
                            <a:ea typeface="Cambria Math" panose="02040503050406030204" pitchFamily="18" charset="0"/>
                          </a:rPr>
                          <m:t>𝝓</m:t>
                        </m:r>
                      </m:oMath>
                    </m:oMathPara>
                  </a14:m>
                  <a:endParaRPr lang="en-IN" b="1" i="1" dirty="0">
                    <a:solidFill>
                      <a:srgbClr val="000000"/>
                    </a:solidFill>
                  </a:endParaRPr>
                </a:p>
              </p:txBody>
            </p:sp>
          </mc:Choice>
          <mc:Fallback xmlns="">
            <p:sp>
              <p:nvSpPr>
                <p:cNvPr id="24" name="Rectangle 23"/>
                <p:cNvSpPr>
                  <a:spLocks noRot="1" noChangeAspect="1" noMove="1" noResize="1" noEditPoints="1" noAdjustHandles="1" noChangeArrowheads="1" noChangeShapeType="1" noTextEdit="1"/>
                </p:cNvSpPr>
                <p:nvPr/>
              </p:nvSpPr>
              <p:spPr>
                <a:xfrm>
                  <a:off x="6493017" y="3477257"/>
                  <a:ext cx="421910" cy="369332"/>
                </a:xfrm>
                <a:prstGeom prst="rect">
                  <a:avLst/>
                </a:prstGeom>
                <a:blipFill>
                  <a:blip r:embed="rId7"/>
                  <a:stretch>
                    <a:fillRect b="-15000"/>
                  </a:stretch>
                </a:blipFill>
              </p:spPr>
              <p:txBody>
                <a:bodyPr/>
                <a:lstStyle/>
                <a:p>
                  <a:r>
                    <a:rPr lang="en-IN">
                      <a:noFill/>
                    </a:rPr>
                    <a:t> </a:t>
                  </a:r>
                </a:p>
              </p:txBody>
            </p:sp>
          </mc:Fallback>
        </mc:AlternateContent>
        <p:cxnSp>
          <p:nvCxnSpPr>
            <p:cNvPr id="20" name="Straight Arrow Connector 19">
              <a:extLst>
                <a:ext uri="{FF2B5EF4-FFF2-40B4-BE49-F238E27FC236}">
                  <a16:creationId xmlns="" xmlns:a16="http://schemas.microsoft.com/office/drawing/2014/main" id="{43985CC6-8AD9-496D-908B-B72AA1FEE588}"/>
                </a:ext>
              </a:extLst>
            </p:cNvPr>
            <p:cNvCxnSpPr/>
            <p:nvPr/>
          </p:nvCxnSpPr>
          <p:spPr>
            <a:xfrm>
              <a:off x="3913205" y="3916999"/>
              <a:ext cx="0" cy="49693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 xmlns:a16="http://schemas.microsoft.com/office/drawing/2014/main" id="{269EA46D-362F-4A89-ACAE-DAACB3C12142}"/>
                </a:ext>
              </a:extLst>
            </p:cNvPr>
            <p:cNvCxnSpPr/>
            <p:nvPr/>
          </p:nvCxnSpPr>
          <p:spPr>
            <a:xfrm>
              <a:off x="4644395" y="5257903"/>
              <a:ext cx="599089"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 xmlns:a16="http://schemas.microsoft.com/office/drawing/2014/main" id="{FE3A731C-F9B1-43A3-9A10-6922678D31F3}"/>
                    </a:ext>
                  </a:extLst>
                </p:cNvPr>
                <p:cNvSpPr txBox="1"/>
                <p:nvPr/>
              </p:nvSpPr>
              <p:spPr>
                <a:xfrm>
                  <a:off x="3570000" y="5417423"/>
                  <a:ext cx="22602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IN" b="1" i="1" smtClean="0">
                            <a:solidFill>
                              <a:srgbClr val="000000"/>
                            </a:solidFill>
                            <a:latin typeface="Cambria Math" panose="02040503050406030204" pitchFamily="18" charset="0"/>
                          </a:rPr>
                          <m:t>𝑶</m:t>
                        </m:r>
                      </m:oMath>
                    </m:oMathPara>
                  </a14:m>
                  <a:endParaRPr lang="en-IN" b="1" dirty="0">
                    <a:solidFill>
                      <a:srgbClr val="000000"/>
                    </a:solidFill>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3570000" y="5417423"/>
                  <a:ext cx="226024" cy="276999"/>
                </a:xfrm>
                <a:prstGeom prst="rect">
                  <a:avLst/>
                </a:prstGeom>
                <a:blipFill>
                  <a:blip r:embed="rId8"/>
                  <a:stretch>
                    <a:fillRect l="-24324" r="-24324" b="-8889"/>
                  </a:stretch>
                </a:blipFill>
              </p:spPr>
              <p:txBody>
                <a:bodyPr/>
                <a:lstStyle/>
                <a:p>
                  <a:r>
                    <a:rPr lang="en-IN">
                      <a:noFill/>
                    </a:rPr>
                    <a:t> </a:t>
                  </a:r>
                </a:p>
              </p:txBody>
            </p:sp>
          </mc:Fallback>
        </mc:AlternateContent>
      </p:grpSp>
      <p:sp>
        <p:nvSpPr>
          <p:cNvPr id="23" name="Rectangle 22">
            <a:extLst>
              <a:ext uri="{FF2B5EF4-FFF2-40B4-BE49-F238E27FC236}">
                <a16:creationId xmlns="" xmlns:a16="http://schemas.microsoft.com/office/drawing/2014/main" id="{2BC2CEAF-CA88-45AC-BF97-513E20DFC043}"/>
              </a:ext>
            </a:extLst>
          </p:cNvPr>
          <p:cNvSpPr/>
          <p:nvPr/>
        </p:nvSpPr>
        <p:spPr>
          <a:xfrm>
            <a:off x="6242887" y="1859031"/>
            <a:ext cx="3481524" cy="461665"/>
          </a:xfrm>
          <a:prstGeom prst="rect">
            <a:avLst/>
          </a:prstGeom>
        </p:spPr>
        <p:txBody>
          <a:bodyPr wrap="square">
            <a:spAutoFit/>
          </a:bodyPr>
          <a:lstStyle/>
          <a:p>
            <a:r>
              <a:rPr lang="en-US" sz="2400" u="sng" dirty="0">
                <a:solidFill>
                  <a:srgbClr val="000000"/>
                </a:solidFill>
              </a:rPr>
              <a:t>Description of System</a:t>
            </a:r>
            <a:endParaRPr lang="en-IN" sz="2400" u="sng" dirty="0">
              <a:solidFill>
                <a:srgbClr val="000000"/>
              </a:solidFill>
            </a:endParaRPr>
          </a:p>
        </p:txBody>
      </p:sp>
      <p:grpSp>
        <p:nvGrpSpPr>
          <p:cNvPr id="24" name="Group 23">
            <a:extLst>
              <a:ext uri="{FF2B5EF4-FFF2-40B4-BE49-F238E27FC236}">
                <a16:creationId xmlns="" xmlns:a16="http://schemas.microsoft.com/office/drawing/2014/main" id="{342C544E-6D2A-41C9-A679-92AC96DBB5C7}"/>
              </a:ext>
            </a:extLst>
          </p:cNvPr>
          <p:cNvGrpSpPr/>
          <p:nvPr/>
        </p:nvGrpSpPr>
        <p:grpSpPr>
          <a:xfrm>
            <a:off x="6033733" y="2426965"/>
            <a:ext cx="4408579" cy="1232776"/>
            <a:chOff x="7263816" y="3219263"/>
            <a:chExt cx="4408579" cy="1232776"/>
          </a:xfrm>
        </p:grpSpPr>
        <mc:AlternateContent xmlns:mc="http://schemas.openxmlformats.org/markup-compatibility/2006" xmlns:a14="http://schemas.microsoft.com/office/drawing/2010/main">
          <mc:Choice Requires="a14">
            <p:sp>
              <p:nvSpPr>
                <p:cNvPr id="25" name="TextBox 24">
                  <a:extLst>
                    <a:ext uri="{FF2B5EF4-FFF2-40B4-BE49-F238E27FC236}">
                      <a16:creationId xmlns="" xmlns:a16="http://schemas.microsoft.com/office/drawing/2014/main" id="{FD695B6E-CD3C-49DE-BCB8-E9A50B420321}"/>
                    </a:ext>
                  </a:extLst>
                </p:cNvPr>
                <p:cNvSpPr txBox="1"/>
                <p:nvPr/>
              </p:nvSpPr>
              <p:spPr>
                <a:xfrm>
                  <a:off x="7560840" y="3219263"/>
                  <a:ext cx="2575192"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IN" sz="2400" b="1" i="1" smtClean="0">
                            <a:solidFill>
                              <a:srgbClr val="000000"/>
                            </a:solidFill>
                            <a:latin typeface="Cambria Math" panose="02040503050406030204" pitchFamily="18" charset="0"/>
                          </a:rPr>
                          <m:t>𝒒</m:t>
                        </m:r>
                        <m:r>
                          <a:rPr lang="en-IN" sz="2400" b="1" i="1" smtClean="0">
                            <a:solidFill>
                              <a:srgbClr val="000000"/>
                            </a:solidFill>
                            <a:latin typeface="Cambria Math" panose="02040503050406030204" pitchFamily="18" charset="0"/>
                          </a:rPr>
                          <m:t>=(</m:t>
                        </m:r>
                        <m:sSub>
                          <m:sSubPr>
                            <m:ctrlPr>
                              <a:rPr lang="en-IN" sz="2400" b="1" i="1" smtClean="0">
                                <a:solidFill>
                                  <a:srgbClr val="000000"/>
                                </a:solidFill>
                                <a:latin typeface="Cambria Math"/>
                              </a:rPr>
                            </m:ctrlPr>
                          </m:sSubPr>
                          <m:e>
                            <m:r>
                              <a:rPr lang="en-IN" sz="2400" b="1" i="1" smtClean="0">
                                <a:solidFill>
                                  <a:srgbClr val="000000"/>
                                </a:solidFill>
                                <a:latin typeface="Cambria Math" panose="02040503050406030204" pitchFamily="18" charset="0"/>
                              </a:rPr>
                              <m:t>𝒙</m:t>
                            </m:r>
                          </m:e>
                          <m:sub>
                            <m:r>
                              <a:rPr lang="en-IN" sz="2400" b="1" i="1" smtClean="0">
                                <a:solidFill>
                                  <a:srgbClr val="000000"/>
                                </a:solidFill>
                                <a:latin typeface="Cambria Math" panose="02040503050406030204" pitchFamily="18" charset="0"/>
                              </a:rPr>
                              <m:t>𝟏</m:t>
                            </m:r>
                          </m:sub>
                        </m:sSub>
                        <m:r>
                          <a:rPr lang="en-IN" sz="2400" b="1" i="1" smtClean="0">
                            <a:solidFill>
                              <a:srgbClr val="000000"/>
                            </a:solidFill>
                            <a:latin typeface="Cambria Math" panose="02040503050406030204" pitchFamily="18" charset="0"/>
                          </a:rPr>
                          <m:t>,</m:t>
                        </m:r>
                        <m:sSub>
                          <m:sSubPr>
                            <m:ctrlPr>
                              <a:rPr lang="en-IN" sz="2400" b="1" i="1" smtClean="0">
                                <a:solidFill>
                                  <a:srgbClr val="000000"/>
                                </a:solidFill>
                                <a:latin typeface="Cambria Math"/>
                              </a:rPr>
                            </m:ctrlPr>
                          </m:sSubPr>
                          <m:e>
                            <m:r>
                              <a:rPr lang="en-IN" sz="2400" b="1" i="1" smtClean="0">
                                <a:solidFill>
                                  <a:srgbClr val="000000"/>
                                </a:solidFill>
                                <a:latin typeface="Cambria Math" panose="02040503050406030204" pitchFamily="18" charset="0"/>
                              </a:rPr>
                              <m:t>𝒚</m:t>
                            </m:r>
                          </m:e>
                          <m:sub>
                            <m:r>
                              <a:rPr lang="en-IN" sz="2400" b="1" i="1" smtClean="0">
                                <a:solidFill>
                                  <a:srgbClr val="000000"/>
                                </a:solidFill>
                                <a:latin typeface="Cambria Math" panose="02040503050406030204" pitchFamily="18" charset="0"/>
                              </a:rPr>
                              <m:t>𝟏</m:t>
                            </m:r>
                          </m:sub>
                        </m:sSub>
                        <m:r>
                          <a:rPr lang="en-IN" sz="2400" b="1" i="1" smtClean="0">
                            <a:solidFill>
                              <a:srgbClr val="000000"/>
                            </a:solidFill>
                            <a:latin typeface="Cambria Math" panose="02040503050406030204" pitchFamily="18" charset="0"/>
                          </a:rPr>
                          <m:t>,</m:t>
                        </m:r>
                        <m:sSub>
                          <m:sSubPr>
                            <m:ctrlPr>
                              <a:rPr lang="en-IN" sz="2400" b="1" i="1" smtClean="0">
                                <a:solidFill>
                                  <a:srgbClr val="000000"/>
                                </a:solidFill>
                                <a:latin typeface="Cambria Math"/>
                              </a:rPr>
                            </m:ctrlPr>
                          </m:sSubPr>
                          <m:e>
                            <m:r>
                              <a:rPr lang="en-IN" sz="2400" b="1" i="1" smtClean="0">
                                <a:solidFill>
                                  <a:srgbClr val="000000"/>
                                </a:solidFill>
                                <a:latin typeface="Cambria Math" panose="02040503050406030204" pitchFamily="18" charset="0"/>
                              </a:rPr>
                              <m:t>𝒙</m:t>
                            </m:r>
                          </m:e>
                          <m:sub>
                            <m:r>
                              <a:rPr lang="en-IN" sz="2400" b="1" i="1" smtClean="0">
                                <a:solidFill>
                                  <a:srgbClr val="000000"/>
                                </a:solidFill>
                                <a:latin typeface="Cambria Math" panose="02040503050406030204" pitchFamily="18" charset="0"/>
                              </a:rPr>
                              <m:t>𝟐</m:t>
                            </m:r>
                          </m:sub>
                        </m:sSub>
                        <m:r>
                          <a:rPr lang="en-IN" sz="2400" b="1" i="1" smtClean="0">
                            <a:solidFill>
                              <a:srgbClr val="000000"/>
                            </a:solidFill>
                            <a:latin typeface="Cambria Math" panose="02040503050406030204" pitchFamily="18" charset="0"/>
                          </a:rPr>
                          <m:t>,</m:t>
                        </m:r>
                        <m:sSub>
                          <m:sSubPr>
                            <m:ctrlPr>
                              <a:rPr lang="en-IN" sz="2400" b="1" i="1" smtClean="0">
                                <a:solidFill>
                                  <a:srgbClr val="000000"/>
                                </a:solidFill>
                                <a:latin typeface="Cambria Math"/>
                              </a:rPr>
                            </m:ctrlPr>
                          </m:sSubPr>
                          <m:e>
                            <m:r>
                              <a:rPr lang="en-IN" sz="2400" b="1" i="1" smtClean="0">
                                <a:solidFill>
                                  <a:srgbClr val="000000"/>
                                </a:solidFill>
                                <a:latin typeface="Cambria Math" panose="02040503050406030204" pitchFamily="18" charset="0"/>
                              </a:rPr>
                              <m:t>𝒚</m:t>
                            </m:r>
                          </m:e>
                          <m:sub>
                            <m:r>
                              <a:rPr lang="en-IN" sz="2400" b="1" i="1" smtClean="0">
                                <a:solidFill>
                                  <a:srgbClr val="000000"/>
                                </a:solidFill>
                                <a:latin typeface="Cambria Math" panose="02040503050406030204" pitchFamily="18" charset="0"/>
                              </a:rPr>
                              <m:t>𝟐</m:t>
                            </m:r>
                          </m:sub>
                        </m:sSub>
                        <m:r>
                          <a:rPr lang="en-IN" sz="2400" b="1" i="1" smtClean="0">
                            <a:solidFill>
                              <a:srgbClr val="000000"/>
                            </a:solidFill>
                            <a:latin typeface="Cambria Math" panose="02040503050406030204" pitchFamily="18" charset="0"/>
                          </a:rPr>
                          <m:t>)</m:t>
                        </m:r>
                      </m:oMath>
                    </m:oMathPara>
                  </a14:m>
                  <a:endParaRPr lang="en-IN" sz="2400" b="1" dirty="0">
                    <a:solidFill>
                      <a:srgbClr val="000000"/>
                    </a:solidFill>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7560840" y="3219263"/>
                  <a:ext cx="2575192" cy="369332"/>
                </a:xfrm>
                <a:prstGeom prst="rect">
                  <a:avLst/>
                </a:prstGeom>
                <a:blipFill>
                  <a:blip r:embed="rId9"/>
                  <a:stretch>
                    <a:fillRect l="-2607" r="-3555" b="-3606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 xmlns:a16="http://schemas.microsoft.com/office/drawing/2014/main" id="{2DCA2094-488E-4B4C-ADDA-E98282B8329F}"/>
                    </a:ext>
                  </a:extLst>
                </p:cNvPr>
                <p:cNvSpPr txBox="1"/>
                <p:nvPr/>
              </p:nvSpPr>
              <p:spPr>
                <a:xfrm>
                  <a:off x="7560840" y="3664548"/>
                  <a:ext cx="2669385"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l-GR" sz="2400" b="1" i="1" smtClean="0">
                            <a:solidFill>
                              <a:srgbClr val="000000"/>
                            </a:solidFill>
                            <a:latin typeface="Cambria Math" panose="02040503050406030204" pitchFamily="18" charset="0"/>
                            <a:ea typeface="Cambria Math" panose="02040503050406030204" pitchFamily="18" charset="0"/>
                          </a:rPr>
                          <m:t>𝜼</m:t>
                        </m:r>
                        <m:r>
                          <a:rPr lang="en-IN" sz="2400" b="1" i="1" smtClean="0">
                            <a:solidFill>
                              <a:srgbClr val="000000"/>
                            </a:solidFill>
                            <a:latin typeface="Cambria Math" panose="02040503050406030204" pitchFamily="18" charset="0"/>
                            <a:ea typeface="Cambria Math" panose="02040503050406030204" pitchFamily="18" charset="0"/>
                          </a:rPr>
                          <m:t>=</m:t>
                        </m:r>
                        <m:r>
                          <a:rPr lang="en-IN" sz="2400" b="1" i="1" smtClean="0">
                            <a:solidFill>
                              <a:srgbClr val="000000"/>
                            </a:solidFill>
                            <a:latin typeface="Cambria Math" panose="02040503050406030204" pitchFamily="18" charset="0"/>
                            <a:ea typeface="Cambria Math" panose="02040503050406030204" pitchFamily="18" charset="0"/>
                          </a:rPr>
                          <m:t>𝒅</m:t>
                        </m:r>
                        <m:d>
                          <m:dPr>
                            <m:ctrlPr>
                              <a:rPr lang="en-IN" sz="2400" b="1" i="1" smtClean="0">
                                <a:solidFill>
                                  <a:srgbClr val="000000"/>
                                </a:solidFill>
                                <a:latin typeface="Cambria Math"/>
                                <a:ea typeface="Cambria Math" panose="02040503050406030204" pitchFamily="18" charset="0"/>
                              </a:rPr>
                            </m:ctrlPr>
                          </m:dPr>
                          <m:e>
                            <m:sSub>
                              <m:sSubPr>
                                <m:ctrlPr>
                                  <a:rPr lang="en-IN" sz="2400" b="1" i="1" smtClean="0">
                                    <a:solidFill>
                                      <a:srgbClr val="000000"/>
                                    </a:solidFill>
                                    <a:latin typeface="Cambria Math"/>
                                    <a:ea typeface="Cambria Math" panose="02040503050406030204" pitchFamily="18" charset="0"/>
                                  </a:rPr>
                                </m:ctrlPr>
                              </m:sSubPr>
                              <m:e>
                                <m:r>
                                  <a:rPr lang="en-IN" sz="2400" b="1" i="1" smtClean="0">
                                    <a:solidFill>
                                      <a:srgbClr val="000000"/>
                                    </a:solidFill>
                                    <a:latin typeface="Cambria Math" panose="02040503050406030204" pitchFamily="18" charset="0"/>
                                    <a:ea typeface="Cambria Math" panose="02040503050406030204" pitchFamily="18" charset="0"/>
                                  </a:rPr>
                                  <m:t>𝒑</m:t>
                                </m:r>
                              </m:e>
                              <m:sub>
                                <m:r>
                                  <a:rPr lang="en-IN" sz="2400" b="1" i="1" smtClean="0">
                                    <a:solidFill>
                                      <a:srgbClr val="000000"/>
                                    </a:solidFill>
                                    <a:latin typeface="Cambria Math" panose="02040503050406030204" pitchFamily="18" charset="0"/>
                                    <a:ea typeface="Cambria Math" panose="02040503050406030204" pitchFamily="18" charset="0"/>
                                  </a:rPr>
                                  <m:t>𝟏</m:t>
                                </m:r>
                              </m:sub>
                            </m:sSub>
                            <m:r>
                              <a:rPr lang="en-IN" sz="2400" b="1" i="1" smtClean="0">
                                <a:solidFill>
                                  <a:srgbClr val="000000"/>
                                </a:solidFill>
                                <a:latin typeface="Cambria Math" panose="02040503050406030204" pitchFamily="18" charset="0"/>
                                <a:ea typeface="Cambria Math" panose="02040503050406030204" pitchFamily="18" charset="0"/>
                              </a:rPr>
                              <m:t>,</m:t>
                            </m:r>
                            <m:sSub>
                              <m:sSubPr>
                                <m:ctrlPr>
                                  <a:rPr lang="en-IN" sz="2400" b="1" i="1" smtClean="0">
                                    <a:solidFill>
                                      <a:srgbClr val="000000"/>
                                    </a:solidFill>
                                    <a:latin typeface="Cambria Math"/>
                                    <a:ea typeface="Cambria Math" panose="02040503050406030204" pitchFamily="18" charset="0"/>
                                  </a:rPr>
                                </m:ctrlPr>
                              </m:sSubPr>
                              <m:e>
                                <m:r>
                                  <a:rPr lang="en-IN" sz="2400" b="1" i="1" smtClean="0">
                                    <a:solidFill>
                                      <a:srgbClr val="000000"/>
                                    </a:solidFill>
                                    <a:latin typeface="Cambria Math" panose="02040503050406030204" pitchFamily="18" charset="0"/>
                                    <a:ea typeface="Cambria Math" panose="02040503050406030204" pitchFamily="18" charset="0"/>
                                  </a:rPr>
                                  <m:t>𝒑</m:t>
                                </m:r>
                              </m:e>
                              <m:sub>
                                <m:r>
                                  <a:rPr lang="en-IN" sz="2400" b="1" i="1" smtClean="0">
                                    <a:solidFill>
                                      <a:srgbClr val="000000"/>
                                    </a:solidFill>
                                    <a:latin typeface="Cambria Math" panose="02040503050406030204" pitchFamily="18" charset="0"/>
                                    <a:ea typeface="Cambria Math" panose="02040503050406030204" pitchFamily="18" charset="0"/>
                                  </a:rPr>
                                  <m:t>𝟐</m:t>
                                </m:r>
                              </m:sub>
                            </m:sSub>
                          </m:e>
                        </m:d>
                        <m:r>
                          <a:rPr lang="en-IN" sz="2400" b="1" i="1" smtClean="0">
                            <a:solidFill>
                              <a:srgbClr val="000000"/>
                            </a:solidFill>
                            <a:latin typeface="Cambria Math" panose="02040503050406030204" pitchFamily="18" charset="0"/>
                            <a:ea typeface="Cambria Math" panose="02040503050406030204" pitchFamily="18" charset="0"/>
                          </a:rPr>
                          <m:t>−</m:t>
                        </m:r>
                        <m:sSub>
                          <m:sSubPr>
                            <m:ctrlPr>
                              <a:rPr lang="en-IN" sz="2400" b="1" i="1" smtClean="0">
                                <a:solidFill>
                                  <a:srgbClr val="000000"/>
                                </a:solidFill>
                                <a:latin typeface="Cambria Math"/>
                                <a:ea typeface="Cambria Math" panose="02040503050406030204" pitchFamily="18" charset="0"/>
                              </a:rPr>
                            </m:ctrlPr>
                          </m:sSubPr>
                          <m:e>
                            <m:r>
                              <a:rPr lang="en-IN" sz="2400" b="1" i="1" smtClean="0">
                                <a:solidFill>
                                  <a:srgbClr val="000000"/>
                                </a:solidFill>
                                <a:latin typeface="Cambria Math" panose="02040503050406030204" pitchFamily="18" charset="0"/>
                                <a:ea typeface="Cambria Math" panose="02040503050406030204" pitchFamily="18" charset="0"/>
                              </a:rPr>
                              <m:t>𝒍</m:t>
                            </m:r>
                          </m:e>
                          <m:sub>
                            <m:r>
                              <a:rPr lang="en-IN" sz="2400" b="1" i="1" smtClean="0">
                                <a:solidFill>
                                  <a:srgbClr val="000000"/>
                                </a:solidFill>
                                <a:latin typeface="Cambria Math" panose="02040503050406030204" pitchFamily="18" charset="0"/>
                                <a:ea typeface="Cambria Math" panose="02040503050406030204" pitchFamily="18" charset="0"/>
                              </a:rPr>
                              <m:t>𝟏𝟐</m:t>
                            </m:r>
                          </m:sub>
                        </m:sSub>
                      </m:oMath>
                    </m:oMathPara>
                  </a14:m>
                  <a:endParaRPr lang="en-IN" sz="2400" b="1" dirty="0">
                    <a:solidFill>
                      <a:srgbClr val="000000"/>
                    </a:solidFill>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7560840" y="3664548"/>
                  <a:ext cx="2669385" cy="369332"/>
                </a:xfrm>
                <a:prstGeom prst="rect">
                  <a:avLst/>
                </a:prstGeom>
                <a:blipFill>
                  <a:blip r:embed="rId10"/>
                  <a:stretch>
                    <a:fillRect l="-2511" r="-685" b="-278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 xmlns:a16="http://schemas.microsoft.com/office/drawing/2014/main" id="{D7104946-CFFD-49C3-84F5-F1C229A16DAA}"/>
                    </a:ext>
                  </a:extLst>
                </p:cNvPr>
                <p:cNvSpPr txBox="1"/>
                <p:nvPr/>
              </p:nvSpPr>
              <p:spPr>
                <a:xfrm>
                  <a:off x="7263816" y="4058854"/>
                  <a:ext cx="4408579" cy="39318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IN" sz="2400" b="1" i="1" smtClean="0">
                            <a:solidFill>
                              <a:srgbClr val="000000"/>
                            </a:solidFill>
                            <a:latin typeface="Cambria Math" panose="02040503050406030204" pitchFamily="18" charset="0"/>
                          </a:rPr>
                          <m:t>⇒</m:t>
                        </m:r>
                        <m:sSup>
                          <m:sSupPr>
                            <m:ctrlPr>
                              <a:rPr lang="en-IN" sz="2400" b="1" i="1" smtClean="0">
                                <a:solidFill>
                                  <a:srgbClr val="000000"/>
                                </a:solidFill>
                                <a:latin typeface="Cambria Math"/>
                              </a:rPr>
                            </m:ctrlPr>
                          </m:sSupPr>
                          <m:e>
                            <m:d>
                              <m:dPr>
                                <m:ctrlPr>
                                  <a:rPr lang="en-IN" sz="2400" b="1" i="1" smtClean="0">
                                    <a:solidFill>
                                      <a:srgbClr val="000000"/>
                                    </a:solidFill>
                                    <a:latin typeface="Cambria Math"/>
                                  </a:rPr>
                                </m:ctrlPr>
                              </m:dPr>
                              <m:e>
                                <m:sSub>
                                  <m:sSubPr>
                                    <m:ctrlPr>
                                      <a:rPr lang="en-IN" sz="2400" b="1" i="1">
                                        <a:solidFill>
                                          <a:srgbClr val="000000"/>
                                        </a:solidFill>
                                        <a:latin typeface="Cambria Math"/>
                                      </a:rPr>
                                    </m:ctrlPr>
                                  </m:sSubPr>
                                  <m:e>
                                    <m:r>
                                      <a:rPr lang="en-IN" sz="2400" b="1" i="1">
                                        <a:solidFill>
                                          <a:srgbClr val="000000"/>
                                        </a:solidFill>
                                        <a:latin typeface="Cambria Math" panose="02040503050406030204" pitchFamily="18" charset="0"/>
                                      </a:rPr>
                                      <m:t>𝒙</m:t>
                                    </m:r>
                                  </m:e>
                                  <m:sub>
                                    <m:r>
                                      <a:rPr lang="en-IN" sz="2400" b="1" i="1">
                                        <a:solidFill>
                                          <a:srgbClr val="000000"/>
                                        </a:solidFill>
                                        <a:latin typeface="Cambria Math" panose="02040503050406030204" pitchFamily="18" charset="0"/>
                                      </a:rPr>
                                      <m:t>𝟏</m:t>
                                    </m:r>
                                  </m:sub>
                                </m:sSub>
                                <m:r>
                                  <a:rPr lang="en-IN" sz="2400" b="1" i="1">
                                    <a:solidFill>
                                      <a:srgbClr val="000000"/>
                                    </a:solidFill>
                                    <a:latin typeface="Cambria Math" panose="02040503050406030204" pitchFamily="18" charset="0"/>
                                  </a:rPr>
                                  <m:t>−</m:t>
                                </m:r>
                                <m:sSub>
                                  <m:sSubPr>
                                    <m:ctrlPr>
                                      <a:rPr lang="en-IN" sz="2400" b="1" i="1">
                                        <a:solidFill>
                                          <a:srgbClr val="000000"/>
                                        </a:solidFill>
                                        <a:latin typeface="Cambria Math"/>
                                      </a:rPr>
                                    </m:ctrlPr>
                                  </m:sSubPr>
                                  <m:e>
                                    <m:r>
                                      <a:rPr lang="en-IN" sz="2400" b="1" i="1">
                                        <a:solidFill>
                                          <a:srgbClr val="000000"/>
                                        </a:solidFill>
                                        <a:latin typeface="Cambria Math" panose="02040503050406030204" pitchFamily="18" charset="0"/>
                                      </a:rPr>
                                      <m:t>𝒙</m:t>
                                    </m:r>
                                  </m:e>
                                  <m:sub>
                                    <m:r>
                                      <a:rPr lang="en-IN" sz="2400" b="1" i="1">
                                        <a:solidFill>
                                          <a:srgbClr val="000000"/>
                                        </a:solidFill>
                                        <a:latin typeface="Cambria Math" panose="02040503050406030204" pitchFamily="18" charset="0"/>
                                      </a:rPr>
                                      <m:t>𝟐</m:t>
                                    </m:r>
                                  </m:sub>
                                </m:sSub>
                              </m:e>
                            </m:d>
                          </m:e>
                          <m:sup>
                            <m:r>
                              <a:rPr lang="en-IN" sz="2400" b="1" i="1" smtClean="0">
                                <a:solidFill>
                                  <a:srgbClr val="000000"/>
                                </a:solidFill>
                                <a:latin typeface="Cambria Math" panose="02040503050406030204" pitchFamily="18" charset="0"/>
                              </a:rPr>
                              <m:t>𝟐</m:t>
                            </m:r>
                          </m:sup>
                        </m:sSup>
                        <m:r>
                          <a:rPr lang="en-IN" sz="2400" b="1" i="1" smtClean="0">
                            <a:solidFill>
                              <a:srgbClr val="000000"/>
                            </a:solidFill>
                            <a:latin typeface="Cambria Math" panose="02040503050406030204" pitchFamily="18" charset="0"/>
                          </a:rPr>
                          <m:t>+</m:t>
                        </m:r>
                        <m:sSup>
                          <m:sSupPr>
                            <m:ctrlPr>
                              <a:rPr lang="en-IN" sz="2400" b="1" i="1">
                                <a:solidFill>
                                  <a:srgbClr val="000000"/>
                                </a:solidFill>
                                <a:latin typeface="Cambria Math"/>
                              </a:rPr>
                            </m:ctrlPr>
                          </m:sSupPr>
                          <m:e>
                            <m:d>
                              <m:dPr>
                                <m:ctrlPr>
                                  <a:rPr lang="en-IN" sz="2400" b="1" i="1">
                                    <a:solidFill>
                                      <a:srgbClr val="000000"/>
                                    </a:solidFill>
                                    <a:latin typeface="Cambria Math"/>
                                  </a:rPr>
                                </m:ctrlPr>
                              </m:dPr>
                              <m:e>
                                <m:sSub>
                                  <m:sSubPr>
                                    <m:ctrlPr>
                                      <a:rPr lang="en-IN" sz="2400" b="1" i="1">
                                        <a:solidFill>
                                          <a:srgbClr val="000000"/>
                                        </a:solidFill>
                                        <a:latin typeface="Cambria Math"/>
                                      </a:rPr>
                                    </m:ctrlPr>
                                  </m:sSubPr>
                                  <m:e>
                                    <m:r>
                                      <a:rPr lang="en-IN" sz="2400" b="1" i="1" smtClean="0">
                                        <a:solidFill>
                                          <a:srgbClr val="000000"/>
                                        </a:solidFill>
                                        <a:latin typeface="Cambria Math" panose="02040503050406030204" pitchFamily="18" charset="0"/>
                                      </a:rPr>
                                      <m:t>𝒚</m:t>
                                    </m:r>
                                  </m:e>
                                  <m:sub>
                                    <m:r>
                                      <a:rPr lang="en-IN" sz="2400" b="1" i="1">
                                        <a:solidFill>
                                          <a:srgbClr val="000000"/>
                                        </a:solidFill>
                                        <a:latin typeface="Cambria Math" panose="02040503050406030204" pitchFamily="18" charset="0"/>
                                      </a:rPr>
                                      <m:t>𝟏</m:t>
                                    </m:r>
                                  </m:sub>
                                </m:sSub>
                                <m:r>
                                  <a:rPr lang="en-IN" sz="2400" b="1" i="1">
                                    <a:solidFill>
                                      <a:srgbClr val="000000"/>
                                    </a:solidFill>
                                    <a:latin typeface="Cambria Math" panose="02040503050406030204" pitchFamily="18" charset="0"/>
                                  </a:rPr>
                                  <m:t>−</m:t>
                                </m:r>
                                <m:sSub>
                                  <m:sSubPr>
                                    <m:ctrlPr>
                                      <a:rPr lang="en-IN" sz="2400" b="1" i="1">
                                        <a:solidFill>
                                          <a:srgbClr val="000000"/>
                                        </a:solidFill>
                                        <a:latin typeface="Cambria Math"/>
                                      </a:rPr>
                                    </m:ctrlPr>
                                  </m:sSubPr>
                                  <m:e>
                                    <m:r>
                                      <a:rPr lang="en-IN" sz="2400" b="1" i="1" smtClean="0">
                                        <a:solidFill>
                                          <a:srgbClr val="000000"/>
                                        </a:solidFill>
                                        <a:latin typeface="Cambria Math" panose="02040503050406030204" pitchFamily="18" charset="0"/>
                                      </a:rPr>
                                      <m:t>𝒚</m:t>
                                    </m:r>
                                  </m:e>
                                  <m:sub>
                                    <m:r>
                                      <a:rPr lang="en-IN" sz="2400" b="1" i="1">
                                        <a:solidFill>
                                          <a:srgbClr val="000000"/>
                                        </a:solidFill>
                                        <a:latin typeface="Cambria Math" panose="02040503050406030204" pitchFamily="18" charset="0"/>
                                      </a:rPr>
                                      <m:t>𝟐</m:t>
                                    </m:r>
                                  </m:sub>
                                </m:sSub>
                              </m:e>
                            </m:d>
                          </m:e>
                          <m:sup>
                            <m:r>
                              <a:rPr lang="en-IN" sz="2400" b="1" i="1">
                                <a:solidFill>
                                  <a:srgbClr val="000000"/>
                                </a:solidFill>
                                <a:latin typeface="Cambria Math" panose="02040503050406030204" pitchFamily="18" charset="0"/>
                              </a:rPr>
                              <m:t>𝟐</m:t>
                            </m:r>
                          </m:sup>
                        </m:sSup>
                        <m:r>
                          <a:rPr lang="en-IN" sz="2400" b="1" i="1" smtClean="0">
                            <a:solidFill>
                              <a:srgbClr val="000000"/>
                            </a:solidFill>
                            <a:latin typeface="Cambria Math" panose="02040503050406030204" pitchFamily="18" charset="0"/>
                          </a:rPr>
                          <m:t>−</m:t>
                        </m:r>
                        <m:sSubSup>
                          <m:sSubSupPr>
                            <m:ctrlPr>
                              <a:rPr lang="en-IN" sz="2400" b="1" i="1" smtClean="0">
                                <a:solidFill>
                                  <a:srgbClr val="000000"/>
                                </a:solidFill>
                                <a:latin typeface="Cambria Math"/>
                              </a:rPr>
                            </m:ctrlPr>
                          </m:sSubSupPr>
                          <m:e>
                            <m:r>
                              <a:rPr lang="en-IN" sz="2400" b="1" i="1" smtClean="0">
                                <a:solidFill>
                                  <a:srgbClr val="000000"/>
                                </a:solidFill>
                                <a:latin typeface="Cambria Math" panose="02040503050406030204" pitchFamily="18" charset="0"/>
                              </a:rPr>
                              <m:t>𝒍</m:t>
                            </m:r>
                          </m:e>
                          <m:sub>
                            <m:r>
                              <a:rPr lang="en-IN" sz="2400" b="1" i="1" smtClean="0">
                                <a:solidFill>
                                  <a:srgbClr val="000000"/>
                                </a:solidFill>
                                <a:latin typeface="Cambria Math" panose="02040503050406030204" pitchFamily="18" charset="0"/>
                              </a:rPr>
                              <m:t>𝟏𝟐</m:t>
                            </m:r>
                          </m:sub>
                          <m:sup>
                            <m:r>
                              <a:rPr lang="en-IN" sz="2400" b="1" i="1" smtClean="0">
                                <a:solidFill>
                                  <a:srgbClr val="000000"/>
                                </a:solidFill>
                                <a:latin typeface="Cambria Math" panose="02040503050406030204" pitchFamily="18" charset="0"/>
                              </a:rPr>
                              <m:t>𝟐</m:t>
                            </m:r>
                          </m:sup>
                        </m:sSubSup>
                      </m:oMath>
                    </m:oMathPara>
                  </a14:m>
                  <a:endParaRPr lang="en-IN" sz="2400" b="1" dirty="0">
                    <a:solidFill>
                      <a:srgbClr val="000000"/>
                    </a:solidFill>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7263816" y="4058854"/>
                  <a:ext cx="4408579" cy="393185"/>
                </a:xfrm>
                <a:prstGeom prst="rect">
                  <a:avLst/>
                </a:prstGeom>
                <a:blipFill>
                  <a:blip r:embed="rId11"/>
                  <a:stretch>
                    <a:fillRect/>
                  </a:stretch>
                </a:blipFill>
              </p:spPr>
              <p:txBody>
                <a:bodyPr/>
                <a:lstStyle/>
                <a:p>
                  <a:r>
                    <a:rPr lang="en-IN">
                      <a:noFill/>
                    </a:rPr>
                    <a:t> </a:t>
                  </a:r>
                </a:p>
              </p:txBody>
            </p:sp>
          </mc:Fallback>
        </mc:AlternateContent>
      </p:grpSp>
      <mc:AlternateContent xmlns:mc="http://schemas.openxmlformats.org/markup-compatibility/2006" xmlns:a14="http://schemas.microsoft.com/office/drawing/2010/main">
        <mc:Choice Requires="a14">
          <p:sp>
            <p:nvSpPr>
              <p:cNvPr id="28" name="TextBox 27">
                <a:extLst>
                  <a:ext uri="{FF2B5EF4-FFF2-40B4-BE49-F238E27FC236}">
                    <a16:creationId xmlns="" xmlns:a16="http://schemas.microsoft.com/office/drawing/2014/main" id="{1D08791C-3C5E-4377-90F0-0226AF292A4B}"/>
                  </a:ext>
                </a:extLst>
              </p:cNvPr>
              <p:cNvSpPr txBox="1"/>
              <p:nvPr/>
            </p:nvSpPr>
            <p:spPr>
              <a:xfrm>
                <a:off x="5269902" y="3956843"/>
                <a:ext cx="5936240"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IN" sz="2400" i="1" smtClean="0">
                          <a:solidFill>
                            <a:srgbClr val="000000"/>
                          </a:solidFill>
                          <a:latin typeface="Cambria Math" panose="02040503050406030204" pitchFamily="18" charset="0"/>
                        </a:rPr>
                        <m:t>𝑊𝑒</m:t>
                      </m:r>
                      <m:r>
                        <a:rPr lang="en-IN" sz="2400" i="1" smtClean="0">
                          <a:solidFill>
                            <a:srgbClr val="000000"/>
                          </a:solidFill>
                          <a:latin typeface="Cambria Math" panose="02040503050406030204" pitchFamily="18" charset="0"/>
                        </a:rPr>
                        <m:t> </m:t>
                      </m:r>
                      <m:r>
                        <a:rPr lang="en-IN" sz="2400" i="1" smtClean="0">
                          <a:solidFill>
                            <a:srgbClr val="000000"/>
                          </a:solidFill>
                          <a:latin typeface="Cambria Math" panose="02040503050406030204" pitchFamily="18" charset="0"/>
                        </a:rPr>
                        <m:t>h𝑎𝑣𝑒</m:t>
                      </m:r>
                      <m:r>
                        <a:rPr lang="en-IN" sz="2400" i="1" smtClean="0">
                          <a:solidFill>
                            <a:srgbClr val="000000"/>
                          </a:solidFill>
                          <a:latin typeface="Cambria Math" panose="02040503050406030204" pitchFamily="18" charset="0"/>
                        </a:rPr>
                        <m:t>,</m:t>
                      </m:r>
                      <m:func>
                        <m:funcPr>
                          <m:ctrlPr>
                            <a:rPr lang="en-IN" sz="2400" i="1" smtClean="0">
                              <a:solidFill>
                                <a:srgbClr val="000000"/>
                              </a:solidFill>
                              <a:latin typeface="Cambria Math"/>
                            </a:rPr>
                          </m:ctrlPr>
                        </m:funcPr>
                        <m:fName>
                          <m:r>
                            <m:rPr>
                              <m:sty m:val="p"/>
                            </m:rPr>
                            <a:rPr lang="en-IN" sz="2400" smtClean="0">
                              <a:solidFill>
                                <a:srgbClr val="000000"/>
                              </a:solidFill>
                              <a:latin typeface="Cambria Math" panose="02040503050406030204" pitchFamily="18" charset="0"/>
                            </a:rPr>
                            <m:t>dim</m:t>
                          </m:r>
                        </m:fName>
                        <m:e>
                          <m:d>
                            <m:dPr>
                              <m:ctrlPr>
                                <a:rPr lang="en-IN" sz="2400" i="1" smtClean="0">
                                  <a:solidFill>
                                    <a:srgbClr val="000000"/>
                                  </a:solidFill>
                                  <a:latin typeface="Cambria Math"/>
                                </a:rPr>
                              </m:ctrlPr>
                            </m:dPr>
                            <m:e>
                              <m:r>
                                <a:rPr lang="en-IN" sz="2400" i="1" smtClean="0">
                                  <a:solidFill>
                                    <a:srgbClr val="000000"/>
                                  </a:solidFill>
                                  <a:latin typeface="Cambria Math" panose="02040503050406030204" pitchFamily="18" charset="0"/>
                                </a:rPr>
                                <m:t>𝐶</m:t>
                              </m:r>
                            </m:e>
                          </m:d>
                        </m:e>
                      </m:func>
                      <m:r>
                        <a:rPr lang="en-IN" sz="2400" i="1" smtClean="0">
                          <a:solidFill>
                            <a:srgbClr val="000000"/>
                          </a:solidFill>
                          <a:latin typeface="Cambria Math" panose="02040503050406030204" pitchFamily="18" charset="0"/>
                        </a:rPr>
                        <m:t>=4, </m:t>
                      </m:r>
                      <m:sSub>
                        <m:sSubPr>
                          <m:ctrlPr>
                            <a:rPr lang="en-IN" sz="2400" i="1" smtClean="0">
                              <a:solidFill>
                                <a:srgbClr val="000000"/>
                              </a:solidFill>
                              <a:latin typeface="Cambria Math"/>
                            </a:rPr>
                          </m:ctrlPr>
                        </m:sSubPr>
                        <m:e>
                          <m:r>
                            <a:rPr lang="en-IN" sz="2400" i="1" smtClean="0">
                              <a:solidFill>
                                <a:srgbClr val="000000"/>
                              </a:solidFill>
                              <a:latin typeface="Cambria Math" panose="02040503050406030204" pitchFamily="18" charset="0"/>
                            </a:rPr>
                            <m:t>𝑛</m:t>
                          </m:r>
                        </m:e>
                        <m:sub>
                          <m:r>
                            <a:rPr lang="en-IN" sz="2400" i="1" smtClean="0">
                              <a:solidFill>
                                <a:srgbClr val="000000"/>
                              </a:solidFill>
                              <a:latin typeface="Cambria Math" panose="02040503050406030204" pitchFamily="18" charset="0"/>
                            </a:rPr>
                            <m:t>𝑐</m:t>
                          </m:r>
                        </m:sub>
                      </m:sSub>
                      <m:r>
                        <a:rPr lang="en-IN" sz="2400" i="1" smtClean="0">
                          <a:solidFill>
                            <a:srgbClr val="000000"/>
                          </a:solidFill>
                          <a:latin typeface="Cambria Math" panose="02040503050406030204" pitchFamily="18" charset="0"/>
                        </a:rPr>
                        <m:t>=1, </m:t>
                      </m:r>
                      <m:r>
                        <a:rPr lang="en-IN" sz="2400" i="1" smtClean="0">
                          <a:solidFill>
                            <a:srgbClr val="000000"/>
                          </a:solidFill>
                          <a:latin typeface="Cambria Math" panose="02040503050406030204" pitchFamily="18" charset="0"/>
                        </a:rPr>
                        <m:t>𝑁</m:t>
                      </m:r>
                      <m:r>
                        <a:rPr lang="en-IN" sz="2400" i="1" smtClean="0">
                          <a:solidFill>
                            <a:srgbClr val="000000"/>
                          </a:solidFill>
                          <a:latin typeface="Cambria Math" panose="02040503050406030204" pitchFamily="18" charset="0"/>
                        </a:rPr>
                        <m:t>=4−1=3</m:t>
                      </m:r>
                    </m:oMath>
                  </m:oMathPara>
                </a14:m>
                <a:endParaRPr lang="en-IN" sz="2400" dirty="0">
                  <a:solidFill>
                    <a:srgbClr val="000000"/>
                  </a:solidFill>
                </a:endParaRPr>
              </a:p>
            </p:txBody>
          </p:sp>
        </mc:Choice>
        <mc:Fallback xmlns="">
          <p:sp>
            <p:nvSpPr>
              <p:cNvPr id="28" name="TextBox 27">
                <a:extLst>
                  <a:ext uri="{FF2B5EF4-FFF2-40B4-BE49-F238E27FC236}">
                    <a16:creationId xmlns:a16="http://schemas.microsoft.com/office/drawing/2014/main" id="{1D08791C-3C5E-4377-90F0-0226AF292A4B}"/>
                  </a:ext>
                </a:extLst>
              </p:cNvPr>
              <p:cNvSpPr txBox="1">
                <a:spLocks noRot="1" noChangeAspect="1" noMove="1" noResize="1" noEditPoints="1" noAdjustHandles="1" noChangeArrowheads="1" noChangeShapeType="1" noTextEdit="1"/>
              </p:cNvSpPr>
              <p:nvPr/>
            </p:nvSpPr>
            <p:spPr>
              <a:xfrm>
                <a:off x="5269902" y="3956843"/>
                <a:ext cx="5936240" cy="369332"/>
              </a:xfrm>
              <a:prstGeom prst="rect">
                <a:avLst/>
              </a:prstGeom>
              <a:blipFill>
                <a:blip r:embed="rId12"/>
                <a:stretch>
                  <a:fillRect l="-616" r="-719" b="-11475"/>
                </a:stretch>
              </a:blipFill>
            </p:spPr>
            <p:txBody>
              <a:bodyPr/>
              <a:lstStyle/>
              <a:p>
                <a:r>
                  <a:rPr lang="en-IN">
                    <a:noFill/>
                  </a:rPr>
                  <a:t> </a:t>
                </a:r>
              </a:p>
            </p:txBody>
          </p:sp>
        </mc:Fallback>
      </mc:AlternateContent>
      <p:sp>
        <p:nvSpPr>
          <p:cNvPr id="29" name="Rectangle 28">
            <a:extLst>
              <a:ext uri="{FF2B5EF4-FFF2-40B4-BE49-F238E27FC236}">
                <a16:creationId xmlns="" xmlns:a16="http://schemas.microsoft.com/office/drawing/2014/main" id="{FD4BCFBA-EF7A-4C07-9E62-B6B1D994914A}"/>
              </a:ext>
            </a:extLst>
          </p:cNvPr>
          <p:cNvSpPr/>
          <p:nvPr/>
        </p:nvSpPr>
        <p:spPr>
          <a:xfrm>
            <a:off x="542405" y="4793252"/>
            <a:ext cx="3909848" cy="1200329"/>
          </a:xfrm>
          <a:prstGeom prst="rect">
            <a:avLst/>
          </a:prstGeom>
        </p:spPr>
        <p:txBody>
          <a:bodyPr wrap="square">
            <a:spAutoFit/>
          </a:bodyPr>
          <a:lstStyle/>
          <a:p>
            <a:r>
              <a:rPr lang="en-US" sz="2400" dirty="0">
                <a:solidFill>
                  <a:srgbClr val="000000"/>
                </a:solidFill>
              </a:rPr>
              <a:t>Description of the system therefore admits three independent variables.</a:t>
            </a:r>
            <a:endParaRPr lang="en-IN" sz="2400" dirty="0">
              <a:solidFill>
                <a:srgbClr val="000000"/>
              </a:solidFill>
            </a:endParaRPr>
          </a:p>
        </p:txBody>
      </p:sp>
      <p:sp>
        <p:nvSpPr>
          <p:cNvPr id="30" name="Right Arrow 29">
            <a:extLst>
              <a:ext uri="{FF2B5EF4-FFF2-40B4-BE49-F238E27FC236}">
                <a16:creationId xmlns="" xmlns:a16="http://schemas.microsoft.com/office/drawing/2014/main" id="{B326D5ED-FF55-43F7-AA8B-AFFF39FDE53D}"/>
              </a:ext>
            </a:extLst>
          </p:cNvPr>
          <p:cNvSpPr/>
          <p:nvPr/>
        </p:nvSpPr>
        <p:spPr>
          <a:xfrm>
            <a:off x="4294598" y="5345530"/>
            <a:ext cx="315310" cy="292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 xmlns:a16="http://schemas.microsoft.com/office/drawing/2014/main" id="{F775EA4F-6695-4393-A653-01236C7A8143}"/>
                  </a:ext>
                </a:extLst>
              </p:cNvPr>
              <p:cNvSpPr txBox="1"/>
              <p:nvPr/>
            </p:nvSpPr>
            <p:spPr>
              <a:xfrm>
                <a:off x="4858096" y="5246510"/>
                <a:ext cx="5302862"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IN" sz="2400" b="1" i="1" smtClean="0">
                          <a:solidFill>
                            <a:srgbClr val="000000"/>
                          </a:solidFill>
                          <a:latin typeface="Cambria Math" panose="02040503050406030204" pitchFamily="18" charset="0"/>
                        </a:rPr>
                        <m:t>𝒒</m:t>
                      </m:r>
                      <m:d>
                        <m:dPr>
                          <m:ctrlPr>
                            <a:rPr lang="en-IN" sz="2400" i="1" smtClean="0">
                              <a:solidFill>
                                <a:srgbClr val="000000"/>
                              </a:solidFill>
                              <a:latin typeface="Cambria Math"/>
                            </a:rPr>
                          </m:ctrlPr>
                        </m:dPr>
                        <m:e>
                          <m:sSub>
                            <m:sSubPr>
                              <m:ctrlPr>
                                <a:rPr lang="en-IN" sz="2400" i="1" smtClean="0">
                                  <a:solidFill>
                                    <a:srgbClr val="000000"/>
                                  </a:solidFill>
                                  <a:latin typeface="Cambria Math"/>
                                </a:rPr>
                              </m:ctrlPr>
                            </m:sSubPr>
                            <m:e>
                              <m:r>
                                <a:rPr lang="en-IN" sz="2400" i="1" smtClean="0">
                                  <a:solidFill>
                                    <a:srgbClr val="000000"/>
                                  </a:solidFill>
                                  <a:latin typeface="Cambria Math" panose="02040503050406030204" pitchFamily="18" charset="0"/>
                                </a:rPr>
                                <m:t>𝑥</m:t>
                              </m:r>
                            </m:e>
                            <m:sub>
                              <m:r>
                                <a:rPr lang="en-IN" sz="2400" i="1" smtClean="0">
                                  <a:solidFill>
                                    <a:srgbClr val="000000"/>
                                  </a:solidFill>
                                  <a:latin typeface="Cambria Math" panose="02040503050406030204" pitchFamily="18" charset="0"/>
                                </a:rPr>
                                <m:t>1</m:t>
                              </m:r>
                            </m:sub>
                          </m:sSub>
                          <m:r>
                            <a:rPr lang="en-IN" sz="2400" i="1" smtClean="0">
                              <a:solidFill>
                                <a:srgbClr val="000000"/>
                              </a:solidFill>
                              <a:latin typeface="Cambria Math" panose="02040503050406030204" pitchFamily="18" charset="0"/>
                            </a:rPr>
                            <m:t>,</m:t>
                          </m:r>
                          <m:sSub>
                            <m:sSubPr>
                              <m:ctrlPr>
                                <a:rPr lang="en-IN" sz="2400" i="1">
                                  <a:solidFill>
                                    <a:srgbClr val="000000"/>
                                  </a:solidFill>
                                  <a:latin typeface="Cambria Math"/>
                                </a:rPr>
                              </m:ctrlPr>
                            </m:sSubPr>
                            <m:e>
                              <m:r>
                                <a:rPr lang="en-IN" sz="2400" i="1" smtClean="0">
                                  <a:solidFill>
                                    <a:srgbClr val="000000"/>
                                  </a:solidFill>
                                  <a:latin typeface="Cambria Math" panose="02040503050406030204" pitchFamily="18" charset="0"/>
                                </a:rPr>
                                <m:t>𝑦</m:t>
                              </m:r>
                            </m:e>
                            <m:sub>
                              <m:r>
                                <a:rPr lang="en-IN" sz="2400" i="1">
                                  <a:solidFill>
                                    <a:srgbClr val="000000"/>
                                  </a:solidFill>
                                  <a:latin typeface="Cambria Math" panose="02040503050406030204" pitchFamily="18" charset="0"/>
                                </a:rPr>
                                <m:t>1</m:t>
                              </m:r>
                            </m:sub>
                          </m:sSub>
                          <m:r>
                            <a:rPr lang="en-IN" sz="2400" i="1" smtClean="0">
                              <a:solidFill>
                                <a:srgbClr val="000000"/>
                              </a:solidFill>
                              <a:latin typeface="Cambria Math" panose="02040503050406030204" pitchFamily="18" charset="0"/>
                            </a:rPr>
                            <m:t>, </m:t>
                          </m:r>
                          <m:r>
                            <a:rPr lang="el-GR" sz="2400" i="1" smtClean="0">
                              <a:solidFill>
                                <a:srgbClr val="000000"/>
                              </a:solidFill>
                              <a:latin typeface="Cambria Math" panose="02040503050406030204" pitchFamily="18" charset="0"/>
                              <a:ea typeface="Cambria Math" panose="02040503050406030204" pitchFamily="18" charset="0"/>
                            </a:rPr>
                            <m:t>𝜙</m:t>
                          </m:r>
                        </m:e>
                      </m:d>
                      <m:r>
                        <a:rPr lang="en-IN" sz="2400" i="1" smtClean="0">
                          <a:solidFill>
                            <a:srgbClr val="000000"/>
                          </a:solidFill>
                          <a:latin typeface="Cambria Math" panose="02040503050406030204" pitchFamily="18" charset="0"/>
                          <a:ea typeface="Cambria Math" panose="02040503050406030204" pitchFamily="18" charset="0"/>
                        </a:rPr>
                        <m:t> </m:t>
                      </m:r>
                      <m:r>
                        <a:rPr lang="en-IN" sz="2400" i="1" smtClean="0">
                          <a:solidFill>
                            <a:srgbClr val="000000"/>
                          </a:solidFill>
                          <a:latin typeface="Cambria Math" panose="02040503050406030204" pitchFamily="18" charset="0"/>
                          <a:ea typeface="Cambria Math" panose="02040503050406030204" pitchFamily="18" charset="0"/>
                        </a:rPr>
                        <m:t>𝑜𝑟</m:t>
                      </m:r>
                      <m:r>
                        <a:rPr lang="en-IN" sz="2400" i="1" smtClean="0">
                          <a:solidFill>
                            <a:srgbClr val="000000"/>
                          </a:solidFill>
                          <a:latin typeface="Cambria Math" panose="02040503050406030204" pitchFamily="18" charset="0"/>
                          <a:ea typeface="Cambria Math" panose="02040503050406030204" pitchFamily="18" charset="0"/>
                        </a:rPr>
                        <m:t> </m:t>
                      </m:r>
                      <m:r>
                        <a:rPr lang="en-IN" sz="2400" i="1" smtClean="0">
                          <a:solidFill>
                            <a:srgbClr val="000000"/>
                          </a:solidFill>
                          <a:latin typeface="Cambria Math" panose="02040503050406030204" pitchFamily="18" charset="0"/>
                          <a:ea typeface="Cambria Math" panose="02040503050406030204" pitchFamily="18" charset="0"/>
                        </a:rPr>
                        <m:t>𝑒𝑞𝑢𝑖𝑣𝑎𝑙𝑒𝑛𝑡𝑙𝑦</m:t>
                      </m:r>
                      <m:r>
                        <a:rPr lang="en-IN" sz="2400" i="1" smtClean="0">
                          <a:solidFill>
                            <a:srgbClr val="000000"/>
                          </a:solidFill>
                          <a:latin typeface="Cambria Math" panose="02040503050406030204" pitchFamily="18" charset="0"/>
                          <a:ea typeface="Cambria Math" panose="02040503050406030204" pitchFamily="18" charset="0"/>
                        </a:rPr>
                        <m:t> </m:t>
                      </m:r>
                      <m:r>
                        <a:rPr lang="en-IN" sz="2400" b="1" i="1">
                          <a:solidFill>
                            <a:srgbClr val="000000"/>
                          </a:solidFill>
                          <a:latin typeface="Cambria Math" panose="02040503050406030204" pitchFamily="18" charset="0"/>
                        </a:rPr>
                        <m:t>𝒒</m:t>
                      </m:r>
                      <m:d>
                        <m:dPr>
                          <m:ctrlPr>
                            <a:rPr lang="en-IN" sz="2400" i="1">
                              <a:solidFill>
                                <a:srgbClr val="000000"/>
                              </a:solidFill>
                              <a:latin typeface="Cambria Math"/>
                            </a:rPr>
                          </m:ctrlPr>
                        </m:dPr>
                        <m:e>
                          <m:sSub>
                            <m:sSubPr>
                              <m:ctrlPr>
                                <a:rPr lang="en-IN" sz="2400" i="1">
                                  <a:solidFill>
                                    <a:srgbClr val="000000"/>
                                  </a:solidFill>
                                  <a:latin typeface="Cambria Math"/>
                                </a:rPr>
                              </m:ctrlPr>
                            </m:sSubPr>
                            <m:e>
                              <m:r>
                                <a:rPr lang="en-IN" sz="2400" i="1">
                                  <a:solidFill>
                                    <a:srgbClr val="000000"/>
                                  </a:solidFill>
                                  <a:latin typeface="Cambria Math" panose="02040503050406030204" pitchFamily="18" charset="0"/>
                                </a:rPr>
                                <m:t>𝑥</m:t>
                              </m:r>
                            </m:e>
                            <m:sub>
                              <m:r>
                                <a:rPr lang="en-IN" sz="2400" i="1" smtClean="0">
                                  <a:solidFill>
                                    <a:srgbClr val="000000"/>
                                  </a:solidFill>
                                  <a:latin typeface="Cambria Math" panose="02040503050406030204" pitchFamily="18" charset="0"/>
                                </a:rPr>
                                <m:t>2</m:t>
                              </m:r>
                            </m:sub>
                          </m:sSub>
                          <m:r>
                            <a:rPr lang="en-IN" sz="2400" i="1">
                              <a:solidFill>
                                <a:srgbClr val="000000"/>
                              </a:solidFill>
                              <a:latin typeface="Cambria Math" panose="02040503050406030204" pitchFamily="18" charset="0"/>
                            </a:rPr>
                            <m:t>,</m:t>
                          </m:r>
                          <m:sSub>
                            <m:sSubPr>
                              <m:ctrlPr>
                                <a:rPr lang="en-IN" sz="2400" i="1">
                                  <a:solidFill>
                                    <a:srgbClr val="000000"/>
                                  </a:solidFill>
                                  <a:latin typeface="Cambria Math"/>
                                </a:rPr>
                              </m:ctrlPr>
                            </m:sSubPr>
                            <m:e>
                              <m:r>
                                <a:rPr lang="en-IN" sz="2400" i="1">
                                  <a:solidFill>
                                    <a:srgbClr val="000000"/>
                                  </a:solidFill>
                                  <a:latin typeface="Cambria Math" panose="02040503050406030204" pitchFamily="18" charset="0"/>
                                </a:rPr>
                                <m:t>𝑦</m:t>
                              </m:r>
                            </m:e>
                            <m:sub>
                              <m:r>
                                <a:rPr lang="en-IN" sz="2400" i="1" smtClean="0">
                                  <a:solidFill>
                                    <a:srgbClr val="000000"/>
                                  </a:solidFill>
                                  <a:latin typeface="Cambria Math" panose="02040503050406030204" pitchFamily="18" charset="0"/>
                                </a:rPr>
                                <m:t>2</m:t>
                              </m:r>
                            </m:sub>
                          </m:sSub>
                          <m:r>
                            <a:rPr lang="en-IN" sz="2400" i="1">
                              <a:solidFill>
                                <a:srgbClr val="000000"/>
                              </a:solidFill>
                              <a:latin typeface="Cambria Math" panose="02040503050406030204" pitchFamily="18" charset="0"/>
                            </a:rPr>
                            <m:t>, </m:t>
                          </m:r>
                          <m:r>
                            <a:rPr lang="el-GR" sz="2400" i="1">
                              <a:solidFill>
                                <a:srgbClr val="000000"/>
                              </a:solidFill>
                              <a:latin typeface="Cambria Math" panose="02040503050406030204" pitchFamily="18" charset="0"/>
                              <a:ea typeface="Cambria Math" panose="02040503050406030204" pitchFamily="18" charset="0"/>
                            </a:rPr>
                            <m:t>𝜙</m:t>
                          </m:r>
                        </m:e>
                      </m:d>
                    </m:oMath>
                  </m:oMathPara>
                </a14:m>
                <a:endParaRPr lang="en-IN" sz="2400" i="1" dirty="0">
                  <a:solidFill>
                    <a:srgbClr val="000000"/>
                  </a:solidFill>
                </a:endParaRPr>
              </a:p>
            </p:txBody>
          </p:sp>
        </mc:Choice>
        <mc:Fallback xmlns="">
          <p:sp>
            <p:nvSpPr>
              <p:cNvPr id="31" name="TextBox 30">
                <a:extLst>
                  <a:ext uri="{FF2B5EF4-FFF2-40B4-BE49-F238E27FC236}">
                    <a16:creationId xmlns:a16="http://schemas.microsoft.com/office/drawing/2014/main" id="{F775EA4F-6695-4393-A653-01236C7A8143}"/>
                  </a:ext>
                </a:extLst>
              </p:cNvPr>
              <p:cNvSpPr txBox="1">
                <a:spLocks noRot="1" noChangeAspect="1" noMove="1" noResize="1" noEditPoints="1" noAdjustHandles="1" noChangeArrowheads="1" noChangeShapeType="1" noTextEdit="1"/>
              </p:cNvSpPr>
              <p:nvPr/>
            </p:nvSpPr>
            <p:spPr>
              <a:xfrm>
                <a:off x="4858096" y="5246510"/>
                <a:ext cx="5302862" cy="369332"/>
              </a:xfrm>
              <a:prstGeom prst="rect">
                <a:avLst/>
              </a:prstGeom>
              <a:blipFill>
                <a:blip r:embed="rId13"/>
                <a:stretch>
                  <a:fillRect l="-1149" b="-38333"/>
                </a:stretch>
              </a:blipFill>
            </p:spPr>
            <p:txBody>
              <a:bodyPr/>
              <a:lstStyle/>
              <a:p>
                <a:r>
                  <a:rPr lang="en-IN">
                    <a:noFill/>
                  </a:rPr>
                  <a:t> </a:t>
                </a:r>
              </a:p>
            </p:txBody>
          </p:sp>
        </mc:Fallback>
      </mc:AlternateContent>
      <p:sp>
        <p:nvSpPr>
          <p:cNvPr id="3" name="Rectangle 2"/>
          <p:cNvSpPr/>
          <p:nvPr/>
        </p:nvSpPr>
        <p:spPr>
          <a:xfrm>
            <a:off x="1694303" y="192418"/>
            <a:ext cx="8324850" cy="523220"/>
          </a:xfrm>
          <a:prstGeom prst="rect">
            <a:avLst/>
          </a:prstGeom>
        </p:spPr>
        <p:txBody>
          <a:bodyPr wrap="square">
            <a:spAutoFit/>
          </a:bodyPr>
          <a:lstStyle/>
          <a:p>
            <a:r>
              <a:rPr lang="en-IN" sz="2800" b="1" cap="all" spc="200" dirty="0">
                <a:solidFill>
                  <a:srgbClr val="FF0000"/>
                </a:solidFill>
              </a:rPr>
              <a:t>DOF of planar Mechanisms</a:t>
            </a:r>
            <a:endParaRPr lang="en-IN" dirty="0">
              <a:solidFill>
                <a:srgbClr val="000000"/>
              </a:solidFill>
            </a:endParaRPr>
          </a:p>
        </p:txBody>
      </p:sp>
      <p:sp>
        <p:nvSpPr>
          <p:cNvPr id="33" name="TextBox 32">
            <a:extLst>
              <a:ext uri="{FF2B5EF4-FFF2-40B4-BE49-F238E27FC236}">
                <a16:creationId xmlns="" xmlns:a16="http://schemas.microsoft.com/office/drawing/2014/main" id="{7777605B-C374-40FB-B624-4AAFD7B63CAE}"/>
              </a:ext>
            </a:extLst>
          </p:cNvPr>
          <p:cNvSpPr txBox="1"/>
          <p:nvPr/>
        </p:nvSpPr>
        <p:spPr>
          <a:xfrm>
            <a:off x="1048102" y="6578768"/>
            <a:ext cx="2429883" cy="276999"/>
          </a:xfrm>
          <a:prstGeom prst="rect">
            <a:avLst/>
          </a:prstGeom>
          <a:noFill/>
        </p:spPr>
        <p:txBody>
          <a:bodyPr wrap="square">
            <a:spAutoFit/>
          </a:bodyPr>
          <a:lstStyle/>
          <a:p>
            <a:r>
              <a:rPr lang="en-IN" sz="1200" dirty="0">
                <a:solidFill>
                  <a:srgbClr val="000000"/>
                </a:solidFill>
              </a:rPr>
              <a:t>OVERVIEW OF KINEMATICS</a:t>
            </a:r>
          </a:p>
        </p:txBody>
      </p:sp>
    </p:spTree>
    <p:extLst>
      <p:ext uri="{BB962C8B-B14F-4D97-AF65-F5344CB8AC3E}">
        <p14:creationId xmlns:p14="http://schemas.microsoft.com/office/powerpoint/2010/main" val="38873794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B501EBC6-2A8A-4D2E-BBE7-54674DBF5735}"/>
              </a:ext>
            </a:extLst>
          </p:cNvPr>
          <p:cNvSpPr>
            <a:spLocks noGrp="1"/>
          </p:cNvSpPr>
          <p:nvPr>
            <p:ph type="sldNum" sz="quarter" idx="12"/>
          </p:nvPr>
        </p:nvSpPr>
        <p:spPr/>
        <p:txBody>
          <a:bodyPr/>
          <a:lstStyle/>
          <a:p>
            <a:fld id="{AC383DC2-5599-43D7-9E00-1EF46298FDA3}" type="slidenum">
              <a:rPr lang="en-IN" smtClean="0"/>
              <a:pPr/>
              <a:t>25</a:t>
            </a:fld>
            <a:endParaRPr lang="en-IN"/>
          </a:p>
        </p:txBody>
      </p:sp>
      <p:sp>
        <p:nvSpPr>
          <p:cNvPr id="7" name="Rectangle 6">
            <a:extLst>
              <a:ext uri="{FF2B5EF4-FFF2-40B4-BE49-F238E27FC236}">
                <a16:creationId xmlns="" xmlns:a16="http://schemas.microsoft.com/office/drawing/2014/main" id="{0AE9D2D0-FF74-4B4D-BA13-F6B286CDA0B3}"/>
              </a:ext>
            </a:extLst>
          </p:cNvPr>
          <p:cNvSpPr/>
          <p:nvPr/>
        </p:nvSpPr>
        <p:spPr>
          <a:xfrm>
            <a:off x="428717" y="835131"/>
            <a:ext cx="11040816" cy="1200329"/>
          </a:xfrm>
          <a:prstGeom prst="rect">
            <a:avLst/>
          </a:prstGeom>
        </p:spPr>
        <p:txBody>
          <a:bodyPr wrap="square">
            <a:spAutoFit/>
          </a:bodyPr>
          <a:lstStyle/>
          <a:p>
            <a:r>
              <a:rPr lang="en-US" sz="2400" dirty="0">
                <a:solidFill>
                  <a:srgbClr val="000000"/>
                </a:solidFill>
              </a:rPr>
              <a:t>A rigid-body confined to a plane has no more degrees-of-freedom than a line embedded in it. In other words, it is enough to specify the coordinates of two points on the body in order to describe its configuration completely.</a:t>
            </a:r>
            <a:endParaRPr lang="en-IN" sz="2400" dirty="0">
              <a:solidFill>
                <a:srgbClr val="000000"/>
              </a:solidFill>
            </a:endParaRPr>
          </a:p>
        </p:txBody>
      </p:sp>
      <mc:AlternateContent xmlns:mc="http://schemas.openxmlformats.org/markup-compatibility/2006" xmlns:a14="http://schemas.microsoft.com/office/drawing/2010/main">
        <mc:Choice Requires="a14">
          <p:sp>
            <p:nvSpPr>
              <p:cNvPr id="8" name="Rectangle 7">
                <a:extLst>
                  <a:ext uri="{FF2B5EF4-FFF2-40B4-BE49-F238E27FC236}">
                    <a16:creationId xmlns="" xmlns:a16="http://schemas.microsoft.com/office/drawing/2014/main" id="{39BDED1A-D540-4566-8168-C4ACB9D1B0D7}"/>
                  </a:ext>
                </a:extLst>
              </p:cNvPr>
              <p:cNvSpPr/>
              <p:nvPr/>
            </p:nvSpPr>
            <p:spPr>
              <a:xfrm>
                <a:off x="831652" y="2343571"/>
                <a:ext cx="10234946" cy="461665"/>
              </a:xfrm>
              <a:prstGeom prst="rect">
                <a:avLst/>
              </a:prstGeom>
            </p:spPr>
            <p:txBody>
              <a:bodyPr wrap="square">
                <a:spAutoFit/>
              </a:bodyPr>
              <a:lstStyle/>
              <a:p>
                <a:r>
                  <a:rPr lang="en-US" sz="2400" b="1" dirty="0">
                    <a:solidFill>
                      <a:srgbClr val="002060"/>
                    </a:solidFill>
                  </a:rPr>
                  <a:t>Introducing third point </a:t>
                </a:r>
                <a14:m>
                  <m:oMath xmlns:m="http://schemas.openxmlformats.org/officeDocument/2006/math">
                    <m:sSub>
                      <m:sSubPr>
                        <m:ctrlPr>
                          <a:rPr lang="en-IN" sz="2400" b="1" i="1">
                            <a:solidFill>
                              <a:srgbClr val="002060"/>
                            </a:solidFill>
                            <a:latin typeface="Cambria Math"/>
                          </a:rPr>
                        </m:ctrlPr>
                      </m:sSubPr>
                      <m:e>
                        <m:r>
                          <a:rPr lang="en-IN" sz="2400" b="1" i="1">
                            <a:solidFill>
                              <a:srgbClr val="002060"/>
                            </a:solidFill>
                            <a:latin typeface="Cambria Math" panose="02040503050406030204" pitchFamily="18" charset="0"/>
                          </a:rPr>
                          <m:t>𝒑</m:t>
                        </m:r>
                      </m:e>
                      <m:sub>
                        <m:r>
                          <a:rPr lang="en-IN" sz="2400" b="1" i="1">
                            <a:solidFill>
                              <a:srgbClr val="002060"/>
                            </a:solidFill>
                            <a:latin typeface="Cambria Math" panose="02040503050406030204" pitchFamily="18" charset="0"/>
                          </a:rPr>
                          <m:t>𝟑</m:t>
                        </m:r>
                      </m:sub>
                    </m:sSub>
                    <m:r>
                      <a:rPr lang="en-IN" sz="2400" b="1" i="1">
                        <a:solidFill>
                          <a:srgbClr val="002060"/>
                        </a:solidFill>
                        <a:latin typeface="Cambria Math" panose="02040503050406030204" pitchFamily="18" charset="0"/>
                      </a:rPr>
                      <m:t>(</m:t>
                    </m:r>
                    <m:sSub>
                      <m:sSubPr>
                        <m:ctrlPr>
                          <a:rPr lang="en-IN" sz="2400" b="1" i="1">
                            <a:solidFill>
                              <a:srgbClr val="002060"/>
                            </a:solidFill>
                            <a:latin typeface="Cambria Math"/>
                          </a:rPr>
                        </m:ctrlPr>
                      </m:sSubPr>
                      <m:e>
                        <m:r>
                          <a:rPr lang="en-IN" sz="2400" b="1" i="1">
                            <a:solidFill>
                              <a:srgbClr val="002060"/>
                            </a:solidFill>
                            <a:latin typeface="Cambria Math" panose="02040503050406030204" pitchFamily="18" charset="0"/>
                          </a:rPr>
                          <m:t>𝒙</m:t>
                        </m:r>
                      </m:e>
                      <m:sub>
                        <m:r>
                          <a:rPr lang="en-IN" sz="2400" b="1" i="1">
                            <a:solidFill>
                              <a:srgbClr val="002060"/>
                            </a:solidFill>
                            <a:latin typeface="Cambria Math" panose="02040503050406030204" pitchFamily="18" charset="0"/>
                          </a:rPr>
                          <m:t>𝟑</m:t>
                        </m:r>
                      </m:sub>
                    </m:sSub>
                    <m:r>
                      <a:rPr lang="en-IN" sz="2400" b="1" i="1">
                        <a:solidFill>
                          <a:srgbClr val="002060"/>
                        </a:solidFill>
                        <a:latin typeface="Cambria Math" panose="02040503050406030204" pitchFamily="18" charset="0"/>
                      </a:rPr>
                      <m:t>,</m:t>
                    </m:r>
                    <m:sSub>
                      <m:sSubPr>
                        <m:ctrlPr>
                          <a:rPr lang="en-IN" sz="2400" b="1" i="1">
                            <a:solidFill>
                              <a:srgbClr val="002060"/>
                            </a:solidFill>
                            <a:latin typeface="Cambria Math"/>
                          </a:rPr>
                        </m:ctrlPr>
                      </m:sSubPr>
                      <m:e>
                        <m:r>
                          <a:rPr lang="en-IN" sz="2400" b="1" i="1">
                            <a:solidFill>
                              <a:srgbClr val="002060"/>
                            </a:solidFill>
                            <a:latin typeface="Cambria Math" panose="02040503050406030204" pitchFamily="18" charset="0"/>
                          </a:rPr>
                          <m:t>𝒚</m:t>
                        </m:r>
                      </m:e>
                      <m:sub>
                        <m:r>
                          <a:rPr lang="en-IN" sz="2400" b="1" i="1">
                            <a:solidFill>
                              <a:srgbClr val="002060"/>
                            </a:solidFill>
                            <a:latin typeface="Cambria Math" panose="02040503050406030204" pitchFamily="18" charset="0"/>
                          </a:rPr>
                          <m:t>𝟑</m:t>
                        </m:r>
                      </m:sub>
                    </m:sSub>
                    <m:r>
                      <a:rPr lang="en-IN" sz="2400" b="1" i="1">
                        <a:solidFill>
                          <a:srgbClr val="002060"/>
                        </a:solidFill>
                        <a:latin typeface="Cambria Math" panose="02040503050406030204" pitchFamily="18" charset="0"/>
                      </a:rPr>
                      <m:t>)</m:t>
                    </m:r>
                  </m:oMath>
                </a14:m>
                <a:r>
                  <a:rPr lang="en-US" sz="2400" b="1" dirty="0">
                    <a:solidFill>
                      <a:srgbClr val="002060"/>
                    </a:solidFill>
                  </a:rPr>
                  <a:t> non-collinear with segment</a:t>
                </a:r>
                <a14:m>
                  <m:oMath xmlns:m="http://schemas.openxmlformats.org/officeDocument/2006/math">
                    <m:r>
                      <a:rPr lang="en-IN" sz="2400" b="1" smtClean="0">
                        <a:solidFill>
                          <a:srgbClr val="002060"/>
                        </a:solidFill>
                        <a:latin typeface="Cambria Math" panose="02040503050406030204" pitchFamily="18" charset="0"/>
                      </a:rPr>
                      <m:t> </m:t>
                    </m:r>
                    <m:sSub>
                      <m:sSubPr>
                        <m:ctrlPr>
                          <a:rPr lang="en-US" sz="2400" b="1" i="1" smtClean="0">
                            <a:solidFill>
                              <a:srgbClr val="002060"/>
                            </a:solidFill>
                            <a:latin typeface="Cambria Math"/>
                          </a:rPr>
                        </m:ctrlPr>
                      </m:sSubPr>
                      <m:e>
                        <m:r>
                          <a:rPr lang="en-IN" sz="2400" b="1" i="1" smtClean="0">
                            <a:solidFill>
                              <a:srgbClr val="002060"/>
                            </a:solidFill>
                            <a:latin typeface="Cambria Math" panose="02040503050406030204" pitchFamily="18" charset="0"/>
                          </a:rPr>
                          <m:t>𝒑</m:t>
                        </m:r>
                      </m:e>
                      <m:sub>
                        <m:r>
                          <a:rPr lang="en-IN" sz="2400" b="1" i="1" smtClean="0">
                            <a:solidFill>
                              <a:srgbClr val="002060"/>
                            </a:solidFill>
                            <a:latin typeface="Cambria Math" panose="02040503050406030204" pitchFamily="18" charset="0"/>
                          </a:rPr>
                          <m:t>𝟏</m:t>
                        </m:r>
                      </m:sub>
                    </m:sSub>
                    <m:sSub>
                      <m:sSubPr>
                        <m:ctrlPr>
                          <a:rPr lang="en-IN" sz="2400" b="1" i="1" smtClean="0">
                            <a:solidFill>
                              <a:srgbClr val="002060"/>
                            </a:solidFill>
                            <a:latin typeface="Cambria Math"/>
                          </a:rPr>
                        </m:ctrlPr>
                      </m:sSubPr>
                      <m:e>
                        <m:r>
                          <a:rPr lang="en-IN" sz="2400" b="1" i="1" smtClean="0">
                            <a:solidFill>
                              <a:srgbClr val="002060"/>
                            </a:solidFill>
                            <a:latin typeface="Cambria Math" panose="02040503050406030204" pitchFamily="18" charset="0"/>
                          </a:rPr>
                          <m:t>𝒑</m:t>
                        </m:r>
                      </m:e>
                      <m:sub>
                        <m:r>
                          <a:rPr lang="en-IN" sz="2400" b="1" i="1" smtClean="0">
                            <a:solidFill>
                              <a:srgbClr val="002060"/>
                            </a:solidFill>
                            <a:latin typeface="Cambria Math" panose="02040503050406030204" pitchFamily="18" charset="0"/>
                          </a:rPr>
                          <m:t>𝟐</m:t>
                        </m:r>
                      </m:sub>
                    </m:sSub>
                  </m:oMath>
                </a14:m>
                <a:endParaRPr lang="en-IN" sz="2400" b="1" dirty="0">
                  <a:solidFill>
                    <a:srgbClr val="000000"/>
                  </a:solidFill>
                </a:endParaRPr>
              </a:p>
            </p:txBody>
          </p:sp>
        </mc:Choice>
        <mc:Fallback xmlns="">
          <p:sp>
            <p:nvSpPr>
              <p:cNvPr id="8" name="Rectangle 7">
                <a:extLst>
                  <a:ext uri="{FF2B5EF4-FFF2-40B4-BE49-F238E27FC236}">
                    <a16:creationId xmlns:a16="http://schemas.microsoft.com/office/drawing/2014/main" id="{39BDED1A-D540-4566-8168-C4ACB9D1B0D7}"/>
                  </a:ext>
                </a:extLst>
              </p:cNvPr>
              <p:cNvSpPr>
                <a:spLocks noRot="1" noChangeAspect="1" noMove="1" noResize="1" noEditPoints="1" noAdjustHandles="1" noChangeArrowheads="1" noChangeShapeType="1" noTextEdit="1"/>
              </p:cNvSpPr>
              <p:nvPr/>
            </p:nvSpPr>
            <p:spPr>
              <a:xfrm>
                <a:off x="831652" y="2343571"/>
                <a:ext cx="10234946" cy="461665"/>
              </a:xfrm>
              <a:prstGeom prst="rect">
                <a:avLst/>
              </a:prstGeom>
              <a:blipFill>
                <a:blip r:embed="rId2"/>
                <a:stretch>
                  <a:fillRect l="-893" t="-9211" b="-30263"/>
                </a:stretch>
              </a:blipFill>
            </p:spPr>
            <p:txBody>
              <a:bodyPr/>
              <a:lstStyle/>
              <a:p>
                <a:r>
                  <a:rPr lang="en-IN">
                    <a:noFill/>
                  </a:rPr>
                  <a:t> </a:t>
                </a:r>
              </a:p>
            </p:txBody>
          </p:sp>
        </mc:Fallback>
      </mc:AlternateContent>
      <p:grpSp>
        <p:nvGrpSpPr>
          <p:cNvPr id="9" name="Group 8">
            <a:extLst>
              <a:ext uri="{FF2B5EF4-FFF2-40B4-BE49-F238E27FC236}">
                <a16:creationId xmlns="" xmlns:a16="http://schemas.microsoft.com/office/drawing/2014/main" id="{0E265E41-58F7-435F-B60B-DED4CA76A370}"/>
              </a:ext>
            </a:extLst>
          </p:cNvPr>
          <p:cNvGrpSpPr/>
          <p:nvPr/>
        </p:nvGrpSpPr>
        <p:grpSpPr>
          <a:xfrm>
            <a:off x="5360547" y="3903356"/>
            <a:ext cx="5516958" cy="857668"/>
            <a:chOff x="7560840" y="3219263"/>
            <a:chExt cx="5516958" cy="857668"/>
          </a:xfrm>
        </p:grpSpPr>
        <mc:AlternateContent xmlns:mc="http://schemas.openxmlformats.org/markup-compatibility/2006" xmlns:a14="http://schemas.microsoft.com/office/drawing/2010/main">
          <mc:Choice Requires="a14">
            <p:sp>
              <p:nvSpPr>
                <p:cNvPr id="10" name="TextBox 9">
                  <a:extLst>
                    <a:ext uri="{FF2B5EF4-FFF2-40B4-BE49-F238E27FC236}">
                      <a16:creationId xmlns="" xmlns:a16="http://schemas.microsoft.com/office/drawing/2014/main" id="{8CF10610-7E54-48A4-A729-CD3C46FC2FC5}"/>
                    </a:ext>
                  </a:extLst>
                </p:cNvPr>
                <p:cNvSpPr txBox="1"/>
                <p:nvPr/>
              </p:nvSpPr>
              <p:spPr>
                <a:xfrm>
                  <a:off x="7560840" y="3219263"/>
                  <a:ext cx="3532056"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IN" sz="2400" b="1" i="1" smtClean="0">
                            <a:solidFill>
                              <a:srgbClr val="000000"/>
                            </a:solidFill>
                            <a:latin typeface="Cambria Math" panose="02040503050406030204" pitchFamily="18" charset="0"/>
                          </a:rPr>
                          <m:t>𝒒</m:t>
                        </m:r>
                        <m:r>
                          <a:rPr lang="en-IN" sz="2400" b="1" i="1" smtClean="0">
                            <a:solidFill>
                              <a:srgbClr val="000000"/>
                            </a:solidFill>
                            <a:latin typeface="Cambria Math" panose="02040503050406030204" pitchFamily="18" charset="0"/>
                          </a:rPr>
                          <m:t>=(</m:t>
                        </m:r>
                        <m:sSub>
                          <m:sSubPr>
                            <m:ctrlPr>
                              <a:rPr lang="en-IN" sz="2400" b="1" i="1" smtClean="0">
                                <a:solidFill>
                                  <a:srgbClr val="000000"/>
                                </a:solidFill>
                                <a:latin typeface="Cambria Math"/>
                              </a:rPr>
                            </m:ctrlPr>
                          </m:sSubPr>
                          <m:e>
                            <m:r>
                              <a:rPr lang="en-IN" sz="2400" b="1" i="1" smtClean="0">
                                <a:solidFill>
                                  <a:srgbClr val="000000"/>
                                </a:solidFill>
                                <a:latin typeface="Cambria Math" panose="02040503050406030204" pitchFamily="18" charset="0"/>
                              </a:rPr>
                              <m:t>𝒙</m:t>
                            </m:r>
                          </m:e>
                          <m:sub>
                            <m:r>
                              <a:rPr lang="en-IN" sz="2400" b="1" i="1" smtClean="0">
                                <a:solidFill>
                                  <a:srgbClr val="000000"/>
                                </a:solidFill>
                                <a:latin typeface="Cambria Math" panose="02040503050406030204" pitchFamily="18" charset="0"/>
                              </a:rPr>
                              <m:t>𝟏</m:t>
                            </m:r>
                          </m:sub>
                        </m:sSub>
                        <m:r>
                          <a:rPr lang="en-IN" sz="2400" b="1" i="1" smtClean="0">
                            <a:solidFill>
                              <a:srgbClr val="000000"/>
                            </a:solidFill>
                            <a:latin typeface="Cambria Math" panose="02040503050406030204" pitchFamily="18" charset="0"/>
                          </a:rPr>
                          <m:t>,</m:t>
                        </m:r>
                        <m:sSub>
                          <m:sSubPr>
                            <m:ctrlPr>
                              <a:rPr lang="en-IN" sz="2400" b="1" i="1" smtClean="0">
                                <a:solidFill>
                                  <a:srgbClr val="000000"/>
                                </a:solidFill>
                                <a:latin typeface="Cambria Math"/>
                              </a:rPr>
                            </m:ctrlPr>
                          </m:sSubPr>
                          <m:e>
                            <m:r>
                              <a:rPr lang="en-IN" sz="2400" b="1" i="1" smtClean="0">
                                <a:solidFill>
                                  <a:srgbClr val="000000"/>
                                </a:solidFill>
                                <a:latin typeface="Cambria Math" panose="02040503050406030204" pitchFamily="18" charset="0"/>
                              </a:rPr>
                              <m:t>𝒚</m:t>
                            </m:r>
                          </m:e>
                          <m:sub>
                            <m:r>
                              <a:rPr lang="en-IN" sz="2400" b="1" i="1" smtClean="0">
                                <a:solidFill>
                                  <a:srgbClr val="000000"/>
                                </a:solidFill>
                                <a:latin typeface="Cambria Math" panose="02040503050406030204" pitchFamily="18" charset="0"/>
                              </a:rPr>
                              <m:t>𝟏</m:t>
                            </m:r>
                          </m:sub>
                        </m:sSub>
                        <m:r>
                          <a:rPr lang="en-IN" sz="2400" b="1" i="1" smtClean="0">
                            <a:solidFill>
                              <a:srgbClr val="000000"/>
                            </a:solidFill>
                            <a:latin typeface="Cambria Math" panose="02040503050406030204" pitchFamily="18" charset="0"/>
                          </a:rPr>
                          <m:t>,</m:t>
                        </m:r>
                        <m:sSub>
                          <m:sSubPr>
                            <m:ctrlPr>
                              <a:rPr lang="en-IN" sz="2400" b="1" i="1" smtClean="0">
                                <a:solidFill>
                                  <a:srgbClr val="000000"/>
                                </a:solidFill>
                                <a:latin typeface="Cambria Math"/>
                              </a:rPr>
                            </m:ctrlPr>
                          </m:sSubPr>
                          <m:e>
                            <m:r>
                              <a:rPr lang="en-IN" sz="2400" b="1" i="1" smtClean="0">
                                <a:solidFill>
                                  <a:srgbClr val="000000"/>
                                </a:solidFill>
                                <a:latin typeface="Cambria Math" panose="02040503050406030204" pitchFamily="18" charset="0"/>
                              </a:rPr>
                              <m:t>𝒙</m:t>
                            </m:r>
                          </m:e>
                          <m:sub>
                            <m:r>
                              <a:rPr lang="en-IN" sz="2400" b="1" i="1" smtClean="0">
                                <a:solidFill>
                                  <a:srgbClr val="000000"/>
                                </a:solidFill>
                                <a:latin typeface="Cambria Math" panose="02040503050406030204" pitchFamily="18" charset="0"/>
                              </a:rPr>
                              <m:t>𝟐</m:t>
                            </m:r>
                          </m:sub>
                        </m:sSub>
                        <m:r>
                          <a:rPr lang="en-IN" sz="2400" b="1" i="1" smtClean="0">
                            <a:solidFill>
                              <a:srgbClr val="000000"/>
                            </a:solidFill>
                            <a:latin typeface="Cambria Math" panose="02040503050406030204" pitchFamily="18" charset="0"/>
                          </a:rPr>
                          <m:t>,</m:t>
                        </m:r>
                        <m:sSub>
                          <m:sSubPr>
                            <m:ctrlPr>
                              <a:rPr lang="en-IN" sz="2400" b="1" i="1" smtClean="0">
                                <a:solidFill>
                                  <a:srgbClr val="000000"/>
                                </a:solidFill>
                                <a:latin typeface="Cambria Math"/>
                              </a:rPr>
                            </m:ctrlPr>
                          </m:sSubPr>
                          <m:e>
                            <m:r>
                              <a:rPr lang="en-IN" sz="2400" b="1" i="1" smtClean="0">
                                <a:solidFill>
                                  <a:srgbClr val="000000"/>
                                </a:solidFill>
                                <a:latin typeface="Cambria Math" panose="02040503050406030204" pitchFamily="18" charset="0"/>
                              </a:rPr>
                              <m:t>𝒚</m:t>
                            </m:r>
                          </m:e>
                          <m:sub>
                            <m:r>
                              <a:rPr lang="en-IN" sz="2400" b="1" i="1" smtClean="0">
                                <a:solidFill>
                                  <a:srgbClr val="000000"/>
                                </a:solidFill>
                                <a:latin typeface="Cambria Math" panose="02040503050406030204" pitchFamily="18" charset="0"/>
                              </a:rPr>
                              <m:t>𝟐</m:t>
                            </m:r>
                          </m:sub>
                        </m:sSub>
                        <m:r>
                          <a:rPr lang="en-IN" sz="2400" b="1" i="1" smtClean="0">
                            <a:solidFill>
                              <a:srgbClr val="000000"/>
                            </a:solidFill>
                            <a:latin typeface="Cambria Math" panose="02040503050406030204" pitchFamily="18" charset="0"/>
                          </a:rPr>
                          <m:t>,</m:t>
                        </m:r>
                        <m:sSub>
                          <m:sSubPr>
                            <m:ctrlPr>
                              <a:rPr lang="en-IN" sz="2400" b="1" i="1">
                                <a:solidFill>
                                  <a:srgbClr val="000000"/>
                                </a:solidFill>
                                <a:latin typeface="Cambria Math"/>
                              </a:rPr>
                            </m:ctrlPr>
                          </m:sSubPr>
                          <m:e>
                            <m:r>
                              <a:rPr lang="en-IN" sz="2400" b="1" i="1">
                                <a:solidFill>
                                  <a:srgbClr val="000000"/>
                                </a:solidFill>
                                <a:latin typeface="Cambria Math" panose="02040503050406030204" pitchFamily="18" charset="0"/>
                              </a:rPr>
                              <m:t>𝒙</m:t>
                            </m:r>
                          </m:e>
                          <m:sub>
                            <m:r>
                              <a:rPr lang="en-IN" sz="2400" b="1" i="1" smtClean="0">
                                <a:solidFill>
                                  <a:srgbClr val="000000"/>
                                </a:solidFill>
                                <a:latin typeface="Cambria Math" panose="02040503050406030204" pitchFamily="18" charset="0"/>
                              </a:rPr>
                              <m:t>𝟑</m:t>
                            </m:r>
                          </m:sub>
                        </m:sSub>
                        <m:r>
                          <a:rPr lang="en-IN" sz="2400" b="1" i="1">
                            <a:solidFill>
                              <a:srgbClr val="000000"/>
                            </a:solidFill>
                            <a:latin typeface="Cambria Math" panose="02040503050406030204" pitchFamily="18" charset="0"/>
                          </a:rPr>
                          <m:t>,</m:t>
                        </m:r>
                        <m:sSub>
                          <m:sSubPr>
                            <m:ctrlPr>
                              <a:rPr lang="en-IN" sz="2400" b="1" i="1">
                                <a:solidFill>
                                  <a:srgbClr val="000000"/>
                                </a:solidFill>
                                <a:latin typeface="Cambria Math"/>
                              </a:rPr>
                            </m:ctrlPr>
                          </m:sSubPr>
                          <m:e>
                            <m:r>
                              <a:rPr lang="en-IN" sz="2400" b="1" i="1">
                                <a:solidFill>
                                  <a:srgbClr val="000000"/>
                                </a:solidFill>
                                <a:latin typeface="Cambria Math" panose="02040503050406030204" pitchFamily="18" charset="0"/>
                              </a:rPr>
                              <m:t>𝒚</m:t>
                            </m:r>
                          </m:e>
                          <m:sub>
                            <m:r>
                              <a:rPr lang="en-IN" sz="2400" b="1" i="1" smtClean="0">
                                <a:solidFill>
                                  <a:srgbClr val="000000"/>
                                </a:solidFill>
                                <a:latin typeface="Cambria Math" panose="02040503050406030204" pitchFamily="18" charset="0"/>
                              </a:rPr>
                              <m:t>𝟑</m:t>
                            </m:r>
                          </m:sub>
                        </m:sSub>
                        <m:r>
                          <a:rPr lang="en-IN" sz="2400" b="1" i="1" smtClean="0">
                            <a:solidFill>
                              <a:srgbClr val="000000"/>
                            </a:solidFill>
                            <a:latin typeface="Cambria Math" panose="02040503050406030204" pitchFamily="18" charset="0"/>
                          </a:rPr>
                          <m:t>)</m:t>
                        </m:r>
                      </m:oMath>
                    </m:oMathPara>
                  </a14:m>
                  <a:endParaRPr lang="en-IN" sz="2400" b="1" dirty="0">
                    <a:solidFill>
                      <a:srgbClr val="000000"/>
                    </a:solidFill>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7560840" y="3219263"/>
                  <a:ext cx="3532056" cy="369332"/>
                </a:xfrm>
                <a:prstGeom prst="rect">
                  <a:avLst/>
                </a:prstGeom>
                <a:blipFill>
                  <a:blip r:embed="rId3"/>
                  <a:stretch>
                    <a:fillRect l="-517" r="-1552" b="-3606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 xmlns:a16="http://schemas.microsoft.com/office/drawing/2014/main" id="{E969ED36-FC5C-48AB-A6E9-4180ACD39D0B}"/>
                    </a:ext>
                  </a:extLst>
                </p:cNvPr>
                <p:cNvSpPr txBox="1"/>
                <p:nvPr/>
              </p:nvSpPr>
              <p:spPr>
                <a:xfrm>
                  <a:off x="7560840" y="3646172"/>
                  <a:ext cx="5516958" cy="43075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l-GR" sz="2400" b="1" i="1" smtClean="0">
                            <a:solidFill>
                              <a:srgbClr val="000000"/>
                            </a:solidFill>
                            <a:latin typeface="Cambria Math" panose="02040503050406030204" pitchFamily="18" charset="0"/>
                            <a:ea typeface="Cambria Math" panose="02040503050406030204" pitchFamily="18" charset="0"/>
                          </a:rPr>
                          <m:t>𝜼</m:t>
                        </m:r>
                        <m:r>
                          <a:rPr lang="en-IN" sz="2400" b="1" i="1" smtClean="0">
                            <a:solidFill>
                              <a:srgbClr val="000000"/>
                            </a:solidFill>
                            <a:latin typeface="Cambria Math" panose="02040503050406030204" pitchFamily="18" charset="0"/>
                            <a:ea typeface="Cambria Math" panose="02040503050406030204" pitchFamily="18" charset="0"/>
                          </a:rPr>
                          <m:t>=</m:t>
                        </m:r>
                        <m:r>
                          <a:rPr lang="en-IN" sz="2400" b="1" i="1" smtClean="0">
                            <a:solidFill>
                              <a:srgbClr val="000000"/>
                            </a:solidFill>
                            <a:latin typeface="Cambria Math" panose="02040503050406030204" pitchFamily="18" charset="0"/>
                            <a:ea typeface="Cambria Math" panose="02040503050406030204" pitchFamily="18" charset="0"/>
                          </a:rPr>
                          <m:t>𝒅</m:t>
                        </m:r>
                        <m:d>
                          <m:dPr>
                            <m:ctrlPr>
                              <a:rPr lang="en-IN" sz="2400" b="1" i="1" smtClean="0">
                                <a:solidFill>
                                  <a:srgbClr val="000000"/>
                                </a:solidFill>
                                <a:latin typeface="Cambria Math"/>
                                <a:ea typeface="Cambria Math" panose="02040503050406030204" pitchFamily="18" charset="0"/>
                              </a:rPr>
                            </m:ctrlPr>
                          </m:dPr>
                          <m:e>
                            <m:sSub>
                              <m:sSubPr>
                                <m:ctrlPr>
                                  <a:rPr lang="en-IN" sz="2400" b="1" i="1" smtClean="0">
                                    <a:solidFill>
                                      <a:srgbClr val="000000"/>
                                    </a:solidFill>
                                    <a:latin typeface="Cambria Math"/>
                                    <a:ea typeface="Cambria Math" panose="02040503050406030204" pitchFamily="18" charset="0"/>
                                  </a:rPr>
                                </m:ctrlPr>
                              </m:sSubPr>
                              <m:e>
                                <m:r>
                                  <a:rPr lang="en-IN" sz="2400" b="1" i="1" smtClean="0">
                                    <a:solidFill>
                                      <a:srgbClr val="000000"/>
                                    </a:solidFill>
                                    <a:latin typeface="Cambria Math" panose="02040503050406030204" pitchFamily="18" charset="0"/>
                                    <a:ea typeface="Cambria Math" panose="02040503050406030204" pitchFamily="18" charset="0"/>
                                  </a:rPr>
                                  <m:t>𝒑</m:t>
                                </m:r>
                              </m:e>
                              <m:sub>
                                <m:r>
                                  <a:rPr lang="en-IN" sz="2400" b="1" i="1" smtClean="0">
                                    <a:solidFill>
                                      <a:srgbClr val="000000"/>
                                    </a:solidFill>
                                    <a:latin typeface="Cambria Math" panose="02040503050406030204" pitchFamily="18" charset="0"/>
                                    <a:ea typeface="Cambria Math" panose="02040503050406030204" pitchFamily="18" charset="0"/>
                                  </a:rPr>
                                  <m:t>𝒊</m:t>
                                </m:r>
                              </m:sub>
                            </m:sSub>
                            <m:r>
                              <a:rPr lang="en-IN" sz="2400" b="1" i="1" smtClean="0">
                                <a:solidFill>
                                  <a:srgbClr val="000000"/>
                                </a:solidFill>
                                <a:latin typeface="Cambria Math" panose="02040503050406030204" pitchFamily="18" charset="0"/>
                                <a:ea typeface="Cambria Math" panose="02040503050406030204" pitchFamily="18" charset="0"/>
                              </a:rPr>
                              <m:t>,</m:t>
                            </m:r>
                            <m:sSub>
                              <m:sSubPr>
                                <m:ctrlPr>
                                  <a:rPr lang="en-IN" sz="2400" b="1" i="1" smtClean="0">
                                    <a:solidFill>
                                      <a:srgbClr val="000000"/>
                                    </a:solidFill>
                                    <a:latin typeface="Cambria Math"/>
                                    <a:ea typeface="Cambria Math" panose="02040503050406030204" pitchFamily="18" charset="0"/>
                                  </a:rPr>
                                </m:ctrlPr>
                              </m:sSubPr>
                              <m:e>
                                <m:r>
                                  <a:rPr lang="en-IN" sz="2400" b="1" i="1" smtClean="0">
                                    <a:solidFill>
                                      <a:srgbClr val="000000"/>
                                    </a:solidFill>
                                    <a:latin typeface="Cambria Math" panose="02040503050406030204" pitchFamily="18" charset="0"/>
                                    <a:ea typeface="Cambria Math" panose="02040503050406030204" pitchFamily="18" charset="0"/>
                                  </a:rPr>
                                  <m:t>𝒑</m:t>
                                </m:r>
                              </m:e>
                              <m:sub>
                                <m:r>
                                  <a:rPr lang="en-IN" sz="2400" b="1" i="1" smtClean="0">
                                    <a:solidFill>
                                      <a:srgbClr val="000000"/>
                                    </a:solidFill>
                                    <a:latin typeface="Cambria Math" panose="02040503050406030204" pitchFamily="18" charset="0"/>
                                    <a:ea typeface="Cambria Math" panose="02040503050406030204" pitchFamily="18" charset="0"/>
                                  </a:rPr>
                                  <m:t>𝒋</m:t>
                                </m:r>
                              </m:sub>
                            </m:sSub>
                          </m:e>
                        </m:d>
                        <m:r>
                          <a:rPr lang="en-IN" sz="2400" b="1" i="1" smtClean="0">
                            <a:solidFill>
                              <a:srgbClr val="000000"/>
                            </a:solidFill>
                            <a:latin typeface="Cambria Math" panose="02040503050406030204" pitchFamily="18" charset="0"/>
                            <a:ea typeface="Cambria Math" panose="02040503050406030204" pitchFamily="18" charset="0"/>
                          </a:rPr>
                          <m:t>−</m:t>
                        </m:r>
                        <m:sSub>
                          <m:sSubPr>
                            <m:ctrlPr>
                              <a:rPr lang="en-IN" sz="2400" b="1" i="1" smtClean="0">
                                <a:solidFill>
                                  <a:srgbClr val="000000"/>
                                </a:solidFill>
                                <a:latin typeface="Cambria Math"/>
                                <a:ea typeface="Cambria Math" panose="02040503050406030204" pitchFamily="18" charset="0"/>
                              </a:rPr>
                            </m:ctrlPr>
                          </m:sSubPr>
                          <m:e>
                            <m:r>
                              <a:rPr lang="en-IN" sz="2400" b="1" i="1" smtClean="0">
                                <a:solidFill>
                                  <a:srgbClr val="000000"/>
                                </a:solidFill>
                                <a:latin typeface="Cambria Math" panose="02040503050406030204" pitchFamily="18" charset="0"/>
                                <a:ea typeface="Cambria Math" panose="02040503050406030204" pitchFamily="18" charset="0"/>
                              </a:rPr>
                              <m:t>𝒍</m:t>
                            </m:r>
                          </m:e>
                          <m:sub>
                            <m:r>
                              <a:rPr lang="en-IN" sz="2400" b="1" i="1" smtClean="0">
                                <a:solidFill>
                                  <a:srgbClr val="000000"/>
                                </a:solidFill>
                                <a:latin typeface="Cambria Math" panose="02040503050406030204" pitchFamily="18" charset="0"/>
                                <a:ea typeface="Cambria Math" panose="02040503050406030204" pitchFamily="18" charset="0"/>
                              </a:rPr>
                              <m:t>𝒊𝒋</m:t>
                            </m:r>
                          </m:sub>
                        </m:sSub>
                        <m:r>
                          <a:rPr lang="en-IN" sz="2400" b="1" i="1" smtClean="0">
                            <a:solidFill>
                              <a:srgbClr val="000000"/>
                            </a:solidFill>
                            <a:latin typeface="Cambria Math" panose="02040503050406030204" pitchFamily="18" charset="0"/>
                            <a:ea typeface="Cambria Math" panose="02040503050406030204" pitchFamily="18" charset="0"/>
                          </a:rPr>
                          <m:t>,   </m:t>
                        </m:r>
                        <m:r>
                          <a:rPr lang="en-IN" sz="2400" b="1" i="1" smtClean="0">
                            <a:solidFill>
                              <a:srgbClr val="000000"/>
                            </a:solidFill>
                            <a:latin typeface="Cambria Math" panose="02040503050406030204" pitchFamily="18" charset="0"/>
                            <a:ea typeface="Cambria Math" panose="02040503050406030204" pitchFamily="18" charset="0"/>
                          </a:rPr>
                          <m:t>𝒊</m:t>
                        </m:r>
                        <m:r>
                          <a:rPr lang="en-IN" sz="2400" b="1" i="1" smtClean="0">
                            <a:solidFill>
                              <a:srgbClr val="000000"/>
                            </a:solidFill>
                            <a:latin typeface="Cambria Math" panose="02040503050406030204" pitchFamily="18" charset="0"/>
                            <a:ea typeface="Cambria Math" panose="02040503050406030204" pitchFamily="18" charset="0"/>
                          </a:rPr>
                          <m:t>,</m:t>
                        </m:r>
                        <m:r>
                          <a:rPr lang="en-IN" sz="2400" b="1" i="1" smtClean="0">
                            <a:solidFill>
                              <a:srgbClr val="000000"/>
                            </a:solidFill>
                            <a:latin typeface="Cambria Math" panose="02040503050406030204" pitchFamily="18" charset="0"/>
                            <a:ea typeface="Cambria Math" panose="02040503050406030204" pitchFamily="18" charset="0"/>
                          </a:rPr>
                          <m:t>𝒋</m:t>
                        </m:r>
                        <m:r>
                          <a:rPr lang="en-IN" sz="2400" b="1" i="1" smtClean="0">
                            <a:solidFill>
                              <a:srgbClr val="000000"/>
                            </a:solidFill>
                            <a:latin typeface="Cambria Math" panose="02040503050406030204" pitchFamily="18" charset="0"/>
                            <a:ea typeface="Cambria Math" panose="02040503050406030204" pitchFamily="18" charset="0"/>
                          </a:rPr>
                          <m:t>=</m:t>
                        </m:r>
                        <m:r>
                          <a:rPr lang="en-IN" sz="2400" b="1" i="1" smtClean="0">
                            <a:solidFill>
                              <a:srgbClr val="000000"/>
                            </a:solidFill>
                            <a:latin typeface="Cambria Math" panose="02040503050406030204" pitchFamily="18" charset="0"/>
                            <a:ea typeface="Cambria Math" panose="02040503050406030204" pitchFamily="18" charset="0"/>
                          </a:rPr>
                          <m:t>𝟏</m:t>
                        </m:r>
                        <m:r>
                          <a:rPr lang="en-IN" sz="2400" b="1" i="1" smtClean="0">
                            <a:solidFill>
                              <a:srgbClr val="000000"/>
                            </a:solidFill>
                            <a:latin typeface="Cambria Math" panose="02040503050406030204" pitchFamily="18" charset="0"/>
                            <a:ea typeface="Cambria Math" panose="02040503050406030204" pitchFamily="18" charset="0"/>
                          </a:rPr>
                          <m:t>,</m:t>
                        </m:r>
                        <m:r>
                          <a:rPr lang="en-IN" sz="2400" b="1" i="1" smtClean="0">
                            <a:solidFill>
                              <a:srgbClr val="000000"/>
                            </a:solidFill>
                            <a:latin typeface="Cambria Math" panose="02040503050406030204" pitchFamily="18" charset="0"/>
                            <a:ea typeface="Cambria Math" panose="02040503050406030204" pitchFamily="18" charset="0"/>
                          </a:rPr>
                          <m:t>𝟐</m:t>
                        </m:r>
                        <m:r>
                          <a:rPr lang="en-IN" sz="2400" b="1" i="1" smtClean="0">
                            <a:solidFill>
                              <a:srgbClr val="000000"/>
                            </a:solidFill>
                            <a:latin typeface="Cambria Math" panose="02040503050406030204" pitchFamily="18" charset="0"/>
                            <a:ea typeface="Cambria Math" panose="02040503050406030204" pitchFamily="18" charset="0"/>
                          </a:rPr>
                          <m:t>,</m:t>
                        </m:r>
                        <m:r>
                          <a:rPr lang="en-IN" sz="2400" b="1" i="1" smtClean="0">
                            <a:solidFill>
                              <a:srgbClr val="000000"/>
                            </a:solidFill>
                            <a:latin typeface="Cambria Math" panose="02040503050406030204" pitchFamily="18" charset="0"/>
                            <a:ea typeface="Cambria Math" panose="02040503050406030204" pitchFamily="18" charset="0"/>
                          </a:rPr>
                          <m:t>𝟑</m:t>
                        </m:r>
                        <m:r>
                          <a:rPr lang="en-IN" sz="2400" b="1" i="1" smtClean="0">
                            <a:solidFill>
                              <a:srgbClr val="000000"/>
                            </a:solidFill>
                            <a:latin typeface="Cambria Math" panose="02040503050406030204" pitchFamily="18" charset="0"/>
                            <a:ea typeface="Cambria Math" panose="02040503050406030204" pitchFamily="18" charset="0"/>
                          </a:rPr>
                          <m:t>, </m:t>
                        </m:r>
                        <m:r>
                          <a:rPr lang="en-IN" sz="2400" b="1" i="1" smtClean="0">
                            <a:solidFill>
                              <a:srgbClr val="000000"/>
                            </a:solidFill>
                            <a:latin typeface="Cambria Math" panose="02040503050406030204" pitchFamily="18" charset="0"/>
                            <a:ea typeface="Cambria Math" panose="02040503050406030204" pitchFamily="18" charset="0"/>
                          </a:rPr>
                          <m:t>𝒊</m:t>
                        </m:r>
                        <m:r>
                          <a:rPr lang="en-IN" sz="2400" b="1" i="1" smtClean="0">
                            <a:solidFill>
                              <a:srgbClr val="000000"/>
                            </a:solidFill>
                            <a:latin typeface="Cambria Math" panose="02040503050406030204" pitchFamily="18" charset="0"/>
                            <a:ea typeface="Cambria Math" panose="02040503050406030204" pitchFamily="18" charset="0"/>
                          </a:rPr>
                          <m:t>≠</m:t>
                        </m:r>
                        <m:r>
                          <a:rPr lang="en-IN" sz="2400" b="1" i="1" smtClean="0">
                            <a:solidFill>
                              <a:srgbClr val="000000"/>
                            </a:solidFill>
                            <a:latin typeface="Cambria Math" panose="02040503050406030204" pitchFamily="18" charset="0"/>
                            <a:ea typeface="Cambria Math" panose="02040503050406030204" pitchFamily="18" charset="0"/>
                          </a:rPr>
                          <m:t>𝒋</m:t>
                        </m:r>
                      </m:oMath>
                    </m:oMathPara>
                  </a14:m>
                  <a:endParaRPr lang="en-IN" sz="2400" b="1" dirty="0">
                    <a:solidFill>
                      <a:srgbClr val="000000"/>
                    </a:solidFill>
                  </a:endParaRPr>
                </a:p>
              </p:txBody>
            </p:sp>
          </mc:Choice>
          <mc:Fallback xmlns="">
            <p:sp>
              <p:nvSpPr>
                <p:cNvPr id="11" name="TextBox 10">
                  <a:extLst>
                    <a:ext uri="{FF2B5EF4-FFF2-40B4-BE49-F238E27FC236}">
                      <a16:creationId xmlns:a16="http://schemas.microsoft.com/office/drawing/2014/main" xmlns:a14="http://schemas.microsoft.com/office/drawing/2010/main" xmlns="" id="{E969ED36-FC5C-48AB-A6E9-4180ACD39D0B}"/>
                    </a:ext>
                  </a:extLst>
                </p:cNvPr>
                <p:cNvSpPr txBox="1">
                  <a:spLocks noRot="1" noChangeAspect="1" noMove="1" noResize="1" noEditPoints="1" noAdjustHandles="1" noChangeArrowheads="1" noChangeShapeType="1" noTextEdit="1"/>
                </p:cNvSpPr>
                <p:nvPr/>
              </p:nvSpPr>
              <p:spPr>
                <a:xfrm>
                  <a:off x="7560840" y="3646172"/>
                  <a:ext cx="5516958" cy="430759"/>
                </a:xfrm>
                <a:prstGeom prst="rect">
                  <a:avLst/>
                </a:prstGeom>
                <a:blipFill rotWithShape="1">
                  <a:blip r:embed="rId4"/>
                  <a:stretch>
                    <a:fillRect t="-15493" r="-3867" b="-33803"/>
                  </a:stretch>
                </a:blipFill>
              </p:spPr>
              <p:txBody>
                <a:bodyPr/>
                <a:lstStyle/>
                <a:p>
                  <a:r>
                    <a:rPr lang="en-IN">
                      <a:noFill/>
                    </a:rPr>
                    <a:t> </a:t>
                  </a:r>
                </a:p>
              </p:txBody>
            </p:sp>
          </mc:Fallback>
        </mc:AlternateContent>
      </p:grpSp>
      <mc:AlternateContent xmlns:mc="http://schemas.openxmlformats.org/markup-compatibility/2006" xmlns:a14="http://schemas.microsoft.com/office/drawing/2010/main">
        <mc:Choice Requires="a14">
          <p:sp>
            <p:nvSpPr>
              <p:cNvPr id="12" name="TextBox 11">
                <a:extLst>
                  <a:ext uri="{FF2B5EF4-FFF2-40B4-BE49-F238E27FC236}">
                    <a16:creationId xmlns="" xmlns:a16="http://schemas.microsoft.com/office/drawing/2014/main" id="{8FFA1E18-3EBF-4B71-81EA-5F2F8A3CE51E}"/>
                  </a:ext>
                </a:extLst>
              </p:cNvPr>
              <p:cNvSpPr txBox="1"/>
              <p:nvPr/>
            </p:nvSpPr>
            <p:spPr>
              <a:xfrm>
                <a:off x="4605083" y="5145384"/>
                <a:ext cx="7027886"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IN" sz="2400" i="1" smtClean="0">
                          <a:solidFill>
                            <a:srgbClr val="000000"/>
                          </a:solidFill>
                          <a:latin typeface="Cambria Math" panose="02040503050406030204" pitchFamily="18" charset="0"/>
                        </a:rPr>
                        <m:t>𝑊𝑒</m:t>
                      </m:r>
                      <m:r>
                        <a:rPr lang="en-IN" sz="2400" i="1" smtClean="0">
                          <a:solidFill>
                            <a:srgbClr val="000000"/>
                          </a:solidFill>
                          <a:latin typeface="Cambria Math" panose="02040503050406030204" pitchFamily="18" charset="0"/>
                        </a:rPr>
                        <m:t> </m:t>
                      </m:r>
                      <m:r>
                        <a:rPr lang="en-IN" sz="2400" i="1" smtClean="0">
                          <a:solidFill>
                            <a:srgbClr val="000000"/>
                          </a:solidFill>
                          <a:latin typeface="Cambria Math" panose="02040503050406030204" pitchFamily="18" charset="0"/>
                        </a:rPr>
                        <m:t>h𝑎𝑣𝑒</m:t>
                      </m:r>
                      <m:r>
                        <a:rPr lang="en-IN" sz="2400" i="1" smtClean="0">
                          <a:solidFill>
                            <a:srgbClr val="000000"/>
                          </a:solidFill>
                          <a:latin typeface="Cambria Math" panose="02040503050406030204" pitchFamily="18" charset="0"/>
                        </a:rPr>
                        <m:t>,</m:t>
                      </m:r>
                      <m:func>
                        <m:funcPr>
                          <m:ctrlPr>
                            <a:rPr lang="en-IN" sz="2400" i="1" smtClean="0">
                              <a:solidFill>
                                <a:srgbClr val="000000"/>
                              </a:solidFill>
                              <a:latin typeface="Cambria Math"/>
                            </a:rPr>
                          </m:ctrlPr>
                        </m:funcPr>
                        <m:fName>
                          <m:r>
                            <m:rPr>
                              <m:sty m:val="p"/>
                            </m:rPr>
                            <a:rPr lang="en-IN" sz="2400" smtClean="0">
                              <a:solidFill>
                                <a:srgbClr val="000000"/>
                              </a:solidFill>
                              <a:latin typeface="Cambria Math" panose="02040503050406030204" pitchFamily="18" charset="0"/>
                            </a:rPr>
                            <m:t>dim</m:t>
                          </m:r>
                        </m:fName>
                        <m:e>
                          <m:d>
                            <m:dPr>
                              <m:ctrlPr>
                                <a:rPr lang="en-IN" sz="2400" i="1" smtClean="0">
                                  <a:solidFill>
                                    <a:srgbClr val="000000"/>
                                  </a:solidFill>
                                  <a:latin typeface="Cambria Math"/>
                                </a:rPr>
                              </m:ctrlPr>
                            </m:dPr>
                            <m:e>
                              <m:r>
                                <a:rPr lang="en-IN" sz="2400" i="1" smtClean="0">
                                  <a:solidFill>
                                    <a:srgbClr val="000000"/>
                                  </a:solidFill>
                                  <a:latin typeface="Cambria Math" panose="02040503050406030204" pitchFamily="18" charset="0"/>
                                </a:rPr>
                                <m:t>𝐶</m:t>
                              </m:r>
                            </m:e>
                          </m:d>
                        </m:e>
                      </m:func>
                      <m:r>
                        <a:rPr lang="en-IN" sz="2400" i="1" smtClean="0">
                          <a:solidFill>
                            <a:srgbClr val="000000"/>
                          </a:solidFill>
                          <a:latin typeface="Cambria Math" panose="02040503050406030204" pitchFamily="18" charset="0"/>
                        </a:rPr>
                        <m:t>=2</m:t>
                      </m:r>
                      <m:r>
                        <a:rPr lang="en-IN" sz="2400" i="1" smtClean="0">
                          <a:solidFill>
                            <a:srgbClr val="000000"/>
                          </a:solidFill>
                          <a:latin typeface="Cambria Math" panose="02040503050406030204" pitchFamily="18" charset="0"/>
                          <a:ea typeface="Cambria Math" panose="02040503050406030204" pitchFamily="18" charset="0"/>
                        </a:rPr>
                        <m:t>×3=6</m:t>
                      </m:r>
                      <m:r>
                        <a:rPr lang="en-IN" sz="2400" i="1" smtClean="0">
                          <a:solidFill>
                            <a:srgbClr val="000000"/>
                          </a:solidFill>
                          <a:latin typeface="Cambria Math" panose="02040503050406030204" pitchFamily="18" charset="0"/>
                        </a:rPr>
                        <m:t>, </m:t>
                      </m:r>
                      <m:sSub>
                        <m:sSubPr>
                          <m:ctrlPr>
                            <a:rPr lang="en-IN" sz="2400" i="1" smtClean="0">
                              <a:solidFill>
                                <a:srgbClr val="000000"/>
                              </a:solidFill>
                              <a:latin typeface="Cambria Math"/>
                            </a:rPr>
                          </m:ctrlPr>
                        </m:sSubPr>
                        <m:e>
                          <m:r>
                            <a:rPr lang="en-IN" sz="2400" i="1" smtClean="0">
                              <a:solidFill>
                                <a:srgbClr val="000000"/>
                              </a:solidFill>
                              <a:latin typeface="Cambria Math" panose="02040503050406030204" pitchFamily="18" charset="0"/>
                            </a:rPr>
                            <m:t>𝑛</m:t>
                          </m:r>
                        </m:e>
                        <m:sub>
                          <m:r>
                            <a:rPr lang="en-IN" sz="2400" i="1" smtClean="0">
                              <a:solidFill>
                                <a:srgbClr val="000000"/>
                              </a:solidFill>
                              <a:latin typeface="Cambria Math" panose="02040503050406030204" pitchFamily="18" charset="0"/>
                            </a:rPr>
                            <m:t>𝑐</m:t>
                          </m:r>
                        </m:sub>
                      </m:sSub>
                      <m:r>
                        <a:rPr lang="en-IN" sz="2400" i="1" smtClean="0">
                          <a:solidFill>
                            <a:srgbClr val="000000"/>
                          </a:solidFill>
                          <a:latin typeface="Cambria Math" panose="02040503050406030204" pitchFamily="18" charset="0"/>
                        </a:rPr>
                        <m:t>=3, </m:t>
                      </m:r>
                      <m:r>
                        <a:rPr lang="en-IN" sz="2400" i="1" smtClean="0">
                          <a:solidFill>
                            <a:srgbClr val="000000"/>
                          </a:solidFill>
                          <a:latin typeface="Cambria Math" panose="02040503050406030204" pitchFamily="18" charset="0"/>
                        </a:rPr>
                        <m:t>𝑁</m:t>
                      </m:r>
                      <m:r>
                        <a:rPr lang="en-IN" sz="2400" i="1" smtClean="0">
                          <a:solidFill>
                            <a:srgbClr val="000000"/>
                          </a:solidFill>
                          <a:latin typeface="Cambria Math" panose="02040503050406030204" pitchFamily="18" charset="0"/>
                        </a:rPr>
                        <m:t>=6−3=3</m:t>
                      </m:r>
                    </m:oMath>
                  </m:oMathPara>
                </a14:m>
                <a:endParaRPr lang="en-IN" sz="2400" dirty="0">
                  <a:solidFill>
                    <a:srgbClr val="000000"/>
                  </a:solidFill>
                </a:endParaRPr>
              </a:p>
            </p:txBody>
          </p:sp>
        </mc:Choice>
        <mc:Fallback xmlns="">
          <p:sp>
            <p:nvSpPr>
              <p:cNvPr id="12" name="TextBox 11">
                <a:extLst>
                  <a:ext uri="{FF2B5EF4-FFF2-40B4-BE49-F238E27FC236}">
                    <a16:creationId xmlns:a16="http://schemas.microsoft.com/office/drawing/2014/main" id="{8FFA1E18-3EBF-4B71-81EA-5F2F8A3CE51E}"/>
                  </a:ext>
                </a:extLst>
              </p:cNvPr>
              <p:cNvSpPr txBox="1">
                <a:spLocks noRot="1" noChangeAspect="1" noMove="1" noResize="1" noEditPoints="1" noAdjustHandles="1" noChangeArrowheads="1" noChangeShapeType="1" noTextEdit="1"/>
              </p:cNvSpPr>
              <p:nvPr/>
            </p:nvSpPr>
            <p:spPr>
              <a:xfrm>
                <a:off x="4605083" y="5145384"/>
                <a:ext cx="7027886" cy="369332"/>
              </a:xfrm>
              <a:prstGeom prst="rect">
                <a:avLst/>
              </a:prstGeom>
              <a:blipFill>
                <a:blip r:embed="rId5"/>
                <a:stretch>
                  <a:fillRect l="-434" r="-520" b="-11475"/>
                </a:stretch>
              </a:blipFill>
            </p:spPr>
            <p:txBody>
              <a:bodyPr/>
              <a:lstStyle/>
              <a:p>
                <a:r>
                  <a:rPr lang="en-IN">
                    <a:noFill/>
                  </a:rPr>
                  <a:t> </a:t>
                </a:r>
              </a:p>
            </p:txBody>
          </p:sp>
        </mc:Fallback>
      </mc:AlternateContent>
      <p:grpSp>
        <p:nvGrpSpPr>
          <p:cNvPr id="13" name="Group 12">
            <a:extLst>
              <a:ext uri="{FF2B5EF4-FFF2-40B4-BE49-F238E27FC236}">
                <a16:creationId xmlns="" xmlns:a16="http://schemas.microsoft.com/office/drawing/2014/main" id="{7AEF7B28-C753-44CA-805B-04FBEB62A902}"/>
              </a:ext>
            </a:extLst>
          </p:cNvPr>
          <p:cNvGrpSpPr/>
          <p:nvPr/>
        </p:nvGrpSpPr>
        <p:grpSpPr>
          <a:xfrm>
            <a:off x="662241" y="3590499"/>
            <a:ext cx="3630777" cy="2397203"/>
            <a:chOff x="1069848" y="2062261"/>
            <a:chExt cx="3630777" cy="2397203"/>
          </a:xfrm>
        </p:grpSpPr>
        <p:cxnSp>
          <p:nvCxnSpPr>
            <p:cNvPr id="14" name="Straight Arrow Connector 13">
              <a:extLst>
                <a:ext uri="{FF2B5EF4-FFF2-40B4-BE49-F238E27FC236}">
                  <a16:creationId xmlns="" xmlns:a16="http://schemas.microsoft.com/office/drawing/2014/main" id="{646A5726-8CCF-439C-8AD8-701BCEC89C09}"/>
                </a:ext>
              </a:extLst>
            </p:cNvPr>
            <p:cNvCxnSpPr/>
            <p:nvPr/>
          </p:nvCxnSpPr>
          <p:spPr>
            <a:xfrm flipV="1">
              <a:off x="1182860" y="2312709"/>
              <a:ext cx="0" cy="18288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 xmlns:a16="http://schemas.microsoft.com/office/drawing/2014/main" id="{102D478F-A00A-4D87-9095-7B9790BDEFE3}"/>
                </a:ext>
              </a:extLst>
            </p:cNvPr>
            <p:cNvCxnSpPr/>
            <p:nvPr/>
          </p:nvCxnSpPr>
          <p:spPr>
            <a:xfrm>
              <a:off x="1182860" y="4141509"/>
              <a:ext cx="189407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 xmlns:a16="http://schemas.microsoft.com/office/drawing/2014/main" id="{FD78F61C-4318-40DE-A1B1-67A7B93FF136}"/>
                    </a:ext>
                  </a:extLst>
                </p:cNvPr>
                <p:cNvSpPr txBox="1"/>
                <p:nvPr/>
              </p:nvSpPr>
              <p:spPr>
                <a:xfrm>
                  <a:off x="3153549" y="4043966"/>
                  <a:ext cx="21800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IN" b="1" i="1" smtClean="0">
                            <a:solidFill>
                              <a:srgbClr val="000000"/>
                            </a:solidFill>
                            <a:latin typeface="Cambria Math" panose="02040503050406030204" pitchFamily="18" charset="0"/>
                          </a:rPr>
                          <m:t>𝑿</m:t>
                        </m:r>
                      </m:oMath>
                    </m:oMathPara>
                  </a14:m>
                  <a:endParaRPr lang="en-IN" b="1" dirty="0">
                    <a:solidFill>
                      <a:srgbClr val="000000"/>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3153549" y="4043966"/>
                  <a:ext cx="218008" cy="276999"/>
                </a:xfrm>
                <a:prstGeom prst="rect">
                  <a:avLst/>
                </a:prstGeom>
                <a:blipFill>
                  <a:blip r:embed="rId6"/>
                  <a:stretch>
                    <a:fillRect l="-22222" r="-25000" b="-869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 xmlns:a16="http://schemas.microsoft.com/office/drawing/2014/main" id="{58297E00-DACC-4B60-A4D7-57702972F928}"/>
                    </a:ext>
                  </a:extLst>
                </p:cNvPr>
                <p:cNvSpPr txBox="1"/>
                <p:nvPr/>
              </p:nvSpPr>
              <p:spPr>
                <a:xfrm>
                  <a:off x="1209472" y="2098119"/>
                  <a:ext cx="203581"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IN" b="1" i="1" smtClean="0">
                            <a:solidFill>
                              <a:srgbClr val="000000"/>
                            </a:solidFill>
                            <a:latin typeface="Cambria Math" panose="02040503050406030204" pitchFamily="18" charset="0"/>
                          </a:rPr>
                          <m:t>𝒀</m:t>
                        </m:r>
                      </m:oMath>
                    </m:oMathPara>
                  </a14:m>
                  <a:endParaRPr lang="en-IN" b="1" dirty="0">
                    <a:solidFill>
                      <a:srgbClr val="000000"/>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209472" y="2098119"/>
                  <a:ext cx="203581" cy="276999"/>
                </a:xfrm>
                <a:prstGeom prst="rect">
                  <a:avLst/>
                </a:prstGeom>
                <a:blipFill>
                  <a:blip r:embed="rId7"/>
                  <a:stretch>
                    <a:fillRect l="-27273" r="-27273" b="-8889"/>
                  </a:stretch>
                </a:blipFill>
              </p:spPr>
              <p:txBody>
                <a:bodyPr/>
                <a:lstStyle/>
                <a:p>
                  <a:r>
                    <a:rPr lang="en-IN">
                      <a:noFill/>
                    </a:rPr>
                    <a:t> </a:t>
                  </a:r>
                </a:p>
              </p:txBody>
            </p:sp>
          </mc:Fallback>
        </mc:AlternateContent>
        <p:sp>
          <p:nvSpPr>
            <p:cNvPr id="18" name="Freeform 15">
              <a:extLst>
                <a:ext uri="{FF2B5EF4-FFF2-40B4-BE49-F238E27FC236}">
                  <a16:creationId xmlns="" xmlns:a16="http://schemas.microsoft.com/office/drawing/2014/main" id="{940BD2F3-0A35-4FE5-BA7E-6B3C40E96F71}"/>
                </a:ext>
              </a:extLst>
            </p:cNvPr>
            <p:cNvSpPr/>
            <p:nvPr/>
          </p:nvSpPr>
          <p:spPr>
            <a:xfrm>
              <a:off x="1643245" y="2062261"/>
              <a:ext cx="2419800" cy="1842121"/>
            </a:xfrm>
            <a:custGeom>
              <a:avLst/>
              <a:gdLst>
                <a:gd name="connsiteX0" fmla="*/ 94593 w 1124607"/>
                <a:gd name="connsiteY0" fmla="*/ 315310 h 1397875"/>
                <a:gd name="connsiteX1" fmla="*/ 31531 w 1124607"/>
                <a:gd name="connsiteY1" fmla="*/ 430924 h 1397875"/>
                <a:gd name="connsiteX2" fmla="*/ 10510 w 1124607"/>
                <a:gd name="connsiteY2" fmla="*/ 493986 h 1397875"/>
                <a:gd name="connsiteX3" fmla="*/ 0 w 1124607"/>
                <a:gd name="connsiteY3" fmla="*/ 525517 h 1397875"/>
                <a:gd name="connsiteX4" fmla="*/ 10510 w 1124607"/>
                <a:gd name="connsiteY4" fmla="*/ 630620 h 1397875"/>
                <a:gd name="connsiteX5" fmla="*/ 31531 w 1124607"/>
                <a:gd name="connsiteY5" fmla="*/ 693682 h 1397875"/>
                <a:gd name="connsiteX6" fmla="*/ 42041 w 1124607"/>
                <a:gd name="connsiteY6" fmla="*/ 746234 h 1397875"/>
                <a:gd name="connsiteX7" fmla="*/ 31531 w 1124607"/>
                <a:gd name="connsiteY7" fmla="*/ 1061544 h 1397875"/>
                <a:gd name="connsiteX8" fmla="*/ 21020 w 1124607"/>
                <a:gd name="connsiteY8" fmla="*/ 1135117 h 1397875"/>
                <a:gd name="connsiteX9" fmla="*/ 73572 w 1124607"/>
                <a:gd name="connsiteY9" fmla="*/ 1229710 h 1397875"/>
                <a:gd name="connsiteX10" fmla="*/ 105103 w 1124607"/>
                <a:gd name="connsiteY10" fmla="*/ 1250731 h 1397875"/>
                <a:gd name="connsiteX11" fmla="*/ 241738 w 1124607"/>
                <a:gd name="connsiteY11" fmla="*/ 1303282 h 1397875"/>
                <a:gd name="connsiteX12" fmla="*/ 273269 w 1124607"/>
                <a:gd name="connsiteY12" fmla="*/ 1324303 h 1397875"/>
                <a:gd name="connsiteX13" fmla="*/ 388882 w 1124607"/>
                <a:gd name="connsiteY13" fmla="*/ 1345324 h 1397875"/>
                <a:gd name="connsiteX14" fmla="*/ 441434 w 1124607"/>
                <a:gd name="connsiteY14" fmla="*/ 1355834 h 1397875"/>
                <a:gd name="connsiteX15" fmla="*/ 557048 w 1124607"/>
                <a:gd name="connsiteY15" fmla="*/ 1366344 h 1397875"/>
                <a:gd name="connsiteX16" fmla="*/ 683172 w 1124607"/>
                <a:gd name="connsiteY16" fmla="*/ 1387365 h 1397875"/>
                <a:gd name="connsiteX17" fmla="*/ 767255 w 1124607"/>
                <a:gd name="connsiteY17" fmla="*/ 1397875 h 1397875"/>
                <a:gd name="connsiteX18" fmla="*/ 851338 w 1124607"/>
                <a:gd name="connsiteY18" fmla="*/ 1387365 h 1397875"/>
                <a:gd name="connsiteX19" fmla="*/ 903889 w 1124607"/>
                <a:gd name="connsiteY19" fmla="*/ 1355834 h 1397875"/>
                <a:gd name="connsiteX20" fmla="*/ 1019503 w 1124607"/>
                <a:gd name="connsiteY20" fmla="*/ 1219200 h 1397875"/>
                <a:gd name="connsiteX21" fmla="*/ 1051034 w 1124607"/>
                <a:gd name="connsiteY21" fmla="*/ 1177158 h 1397875"/>
                <a:gd name="connsiteX22" fmla="*/ 1093075 w 1124607"/>
                <a:gd name="connsiteY22" fmla="*/ 1114096 h 1397875"/>
                <a:gd name="connsiteX23" fmla="*/ 1103586 w 1124607"/>
                <a:gd name="connsiteY23" fmla="*/ 1072055 h 1397875"/>
                <a:gd name="connsiteX24" fmla="*/ 1124607 w 1124607"/>
                <a:gd name="connsiteY24" fmla="*/ 1008993 h 1397875"/>
                <a:gd name="connsiteX25" fmla="*/ 1114096 w 1124607"/>
                <a:gd name="connsiteY25" fmla="*/ 882869 h 1397875"/>
                <a:gd name="connsiteX26" fmla="*/ 1093075 w 1124607"/>
                <a:gd name="connsiteY26" fmla="*/ 788275 h 1397875"/>
                <a:gd name="connsiteX27" fmla="*/ 1072055 w 1124607"/>
                <a:gd name="connsiteY27" fmla="*/ 735724 h 1397875"/>
                <a:gd name="connsiteX28" fmla="*/ 1051034 w 1124607"/>
                <a:gd name="connsiteY28" fmla="*/ 483475 h 1397875"/>
                <a:gd name="connsiteX29" fmla="*/ 1040524 w 1124607"/>
                <a:gd name="connsiteY29" fmla="*/ 451944 h 1397875"/>
                <a:gd name="connsiteX30" fmla="*/ 1019503 w 1124607"/>
                <a:gd name="connsiteY30" fmla="*/ 409903 h 1397875"/>
                <a:gd name="connsiteX31" fmla="*/ 956441 w 1124607"/>
                <a:gd name="connsiteY31" fmla="*/ 346841 h 1397875"/>
                <a:gd name="connsiteX32" fmla="*/ 914400 w 1124607"/>
                <a:gd name="connsiteY32" fmla="*/ 283779 h 1397875"/>
                <a:gd name="connsiteX33" fmla="*/ 893379 w 1124607"/>
                <a:gd name="connsiteY33" fmla="*/ 252248 h 1397875"/>
                <a:gd name="connsiteX34" fmla="*/ 872358 w 1124607"/>
                <a:gd name="connsiteY34" fmla="*/ 189186 h 1397875"/>
                <a:gd name="connsiteX35" fmla="*/ 861848 w 1124607"/>
                <a:gd name="connsiteY35" fmla="*/ 105103 h 1397875"/>
                <a:gd name="connsiteX36" fmla="*/ 809296 w 1124607"/>
                <a:gd name="connsiteY36" fmla="*/ 84082 h 1397875"/>
                <a:gd name="connsiteX37" fmla="*/ 735724 w 1124607"/>
                <a:gd name="connsiteY37" fmla="*/ 42041 h 1397875"/>
                <a:gd name="connsiteX38" fmla="*/ 693682 w 1124607"/>
                <a:gd name="connsiteY38" fmla="*/ 31531 h 1397875"/>
                <a:gd name="connsiteX39" fmla="*/ 578069 w 1124607"/>
                <a:gd name="connsiteY39" fmla="*/ 0 h 1397875"/>
                <a:gd name="connsiteX40" fmla="*/ 273269 w 1124607"/>
                <a:gd name="connsiteY40" fmla="*/ 10510 h 1397875"/>
                <a:gd name="connsiteX41" fmla="*/ 231227 w 1124607"/>
                <a:gd name="connsiteY41" fmla="*/ 31531 h 1397875"/>
                <a:gd name="connsiteX42" fmla="*/ 199696 w 1124607"/>
                <a:gd name="connsiteY42" fmla="*/ 42041 h 1397875"/>
                <a:gd name="connsiteX43" fmla="*/ 178675 w 1124607"/>
                <a:gd name="connsiteY43" fmla="*/ 73572 h 1397875"/>
                <a:gd name="connsiteX44" fmla="*/ 157655 w 1124607"/>
                <a:gd name="connsiteY44" fmla="*/ 157655 h 1397875"/>
                <a:gd name="connsiteX45" fmla="*/ 136634 w 1124607"/>
                <a:gd name="connsiteY45" fmla="*/ 231227 h 1397875"/>
                <a:gd name="connsiteX46" fmla="*/ 94593 w 1124607"/>
                <a:gd name="connsiteY46" fmla="*/ 315310 h 1397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124607" h="1397875">
                  <a:moveTo>
                    <a:pt x="94593" y="315310"/>
                  </a:moveTo>
                  <a:cubicBezTo>
                    <a:pt x="77076" y="348593"/>
                    <a:pt x="42753" y="402869"/>
                    <a:pt x="31531" y="430924"/>
                  </a:cubicBezTo>
                  <a:cubicBezTo>
                    <a:pt x="23302" y="451497"/>
                    <a:pt x="17517" y="472965"/>
                    <a:pt x="10510" y="493986"/>
                  </a:cubicBezTo>
                  <a:lnTo>
                    <a:pt x="0" y="525517"/>
                  </a:lnTo>
                  <a:cubicBezTo>
                    <a:pt x="3503" y="560551"/>
                    <a:pt x="4021" y="596014"/>
                    <a:pt x="10510" y="630620"/>
                  </a:cubicBezTo>
                  <a:cubicBezTo>
                    <a:pt x="14593" y="652398"/>
                    <a:pt x="27186" y="671954"/>
                    <a:pt x="31531" y="693682"/>
                  </a:cubicBezTo>
                  <a:lnTo>
                    <a:pt x="42041" y="746234"/>
                  </a:lnTo>
                  <a:cubicBezTo>
                    <a:pt x="38538" y="851337"/>
                    <a:pt x="37207" y="956536"/>
                    <a:pt x="31531" y="1061544"/>
                  </a:cubicBezTo>
                  <a:cubicBezTo>
                    <a:pt x="30194" y="1086281"/>
                    <a:pt x="19120" y="1110417"/>
                    <a:pt x="21020" y="1135117"/>
                  </a:cubicBezTo>
                  <a:cubicBezTo>
                    <a:pt x="24636" y="1182133"/>
                    <a:pt x="41202" y="1202734"/>
                    <a:pt x="73572" y="1229710"/>
                  </a:cubicBezTo>
                  <a:cubicBezTo>
                    <a:pt x="83276" y="1237797"/>
                    <a:pt x="93634" y="1245438"/>
                    <a:pt x="105103" y="1250731"/>
                  </a:cubicBezTo>
                  <a:cubicBezTo>
                    <a:pt x="165107" y="1278425"/>
                    <a:pt x="190672" y="1286260"/>
                    <a:pt x="241738" y="1303282"/>
                  </a:cubicBezTo>
                  <a:cubicBezTo>
                    <a:pt x="252248" y="1310289"/>
                    <a:pt x="261658" y="1319327"/>
                    <a:pt x="273269" y="1324303"/>
                  </a:cubicBezTo>
                  <a:cubicBezTo>
                    <a:pt x="298947" y="1335308"/>
                    <a:pt x="370290" y="1342225"/>
                    <a:pt x="388882" y="1345324"/>
                  </a:cubicBezTo>
                  <a:cubicBezTo>
                    <a:pt x="406503" y="1348261"/>
                    <a:pt x="423708" y="1353618"/>
                    <a:pt x="441434" y="1355834"/>
                  </a:cubicBezTo>
                  <a:cubicBezTo>
                    <a:pt x="479832" y="1360634"/>
                    <a:pt x="518588" y="1362071"/>
                    <a:pt x="557048" y="1366344"/>
                  </a:cubicBezTo>
                  <a:cubicBezTo>
                    <a:pt x="695588" y="1381738"/>
                    <a:pt x="572231" y="1370298"/>
                    <a:pt x="683172" y="1387365"/>
                  </a:cubicBezTo>
                  <a:cubicBezTo>
                    <a:pt x="711089" y="1391660"/>
                    <a:pt x="739227" y="1394372"/>
                    <a:pt x="767255" y="1397875"/>
                  </a:cubicBezTo>
                  <a:cubicBezTo>
                    <a:pt x="795283" y="1394372"/>
                    <a:pt x="824341" y="1395672"/>
                    <a:pt x="851338" y="1387365"/>
                  </a:cubicBezTo>
                  <a:cubicBezTo>
                    <a:pt x="870863" y="1381357"/>
                    <a:pt x="888294" y="1369029"/>
                    <a:pt x="903889" y="1355834"/>
                  </a:cubicBezTo>
                  <a:cubicBezTo>
                    <a:pt x="1004913" y="1270352"/>
                    <a:pt x="966293" y="1299016"/>
                    <a:pt x="1019503" y="1219200"/>
                  </a:cubicBezTo>
                  <a:cubicBezTo>
                    <a:pt x="1029220" y="1204625"/>
                    <a:pt x="1040989" y="1191509"/>
                    <a:pt x="1051034" y="1177158"/>
                  </a:cubicBezTo>
                  <a:cubicBezTo>
                    <a:pt x="1065522" y="1156461"/>
                    <a:pt x="1093075" y="1114096"/>
                    <a:pt x="1093075" y="1114096"/>
                  </a:cubicBezTo>
                  <a:cubicBezTo>
                    <a:pt x="1096579" y="1100082"/>
                    <a:pt x="1099435" y="1085891"/>
                    <a:pt x="1103586" y="1072055"/>
                  </a:cubicBezTo>
                  <a:cubicBezTo>
                    <a:pt x="1109953" y="1050832"/>
                    <a:pt x="1124607" y="1008993"/>
                    <a:pt x="1124607" y="1008993"/>
                  </a:cubicBezTo>
                  <a:cubicBezTo>
                    <a:pt x="1121103" y="966952"/>
                    <a:pt x="1119025" y="924767"/>
                    <a:pt x="1114096" y="882869"/>
                  </a:cubicBezTo>
                  <a:cubicBezTo>
                    <a:pt x="1112581" y="869988"/>
                    <a:pt x="1098355" y="804115"/>
                    <a:pt x="1093075" y="788275"/>
                  </a:cubicBezTo>
                  <a:cubicBezTo>
                    <a:pt x="1087109" y="770377"/>
                    <a:pt x="1079062" y="753241"/>
                    <a:pt x="1072055" y="735724"/>
                  </a:cubicBezTo>
                  <a:cubicBezTo>
                    <a:pt x="1066472" y="629654"/>
                    <a:pt x="1073044" y="571517"/>
                    <a:pt x="1051034" y="483475"/>
                  </a:cubicBezTo>
                  <a:cubicBezTo>
                    <a:pt x="1048347" y="472727"/>
                    <a:pt x="1044888" y="462127"/>
                    <a:pt x="1040524" y="451944"/>
                  </a:cubicBezTo>
                  <a:cubicBezTo>
                    <a:pt x="1034352" y="437543"/>
                    <a:pt x="1027277" y="423506"/>
                    <a:pt x="1019503" y="409903"/>
                  </a:cubicBezTo>
                  <a:cubicBezTo>
                    <a:pt x="978497" y="338143"/>
                    <a:pt x="1022827" y="421526"/>
                    <a:pt x="956441" y="346841"/>
                  </a:cubicBezTo>
                  <a:cubicBezTo>
                    <a:pt x="939657" y="327959"/>
                    <a:pt x="928414" y="304800"/>
                    <a:pt x="914400" y="283779"/>
                  </a:cubicBezTo>
                  <a:lnTo>
                    <a:pt x="893379" y="252248"/>
                  </a:lnTo>
                  <a:cubicBezTo>
                    <a:pt x="886372" y="231227"/>
                    <a:pt x="875106" y="211173"/>
                    <a:pt x="872358" y="189186"/>
                  </a:cubicBezTo>
                  <a:cubicBezTo>
                    <a:pt x="868855" y="161158"/>
                    <a:pt x="876380" y="129324"/>
                    <a:pt x="861848" y="105103"/>
                  </a:cubicBezTo>
                  <a:cubicBezTo>
                    <a:pt x="852141" y="88925"/>
                    <a:pt x="826171" y="92519"/>
                    <a:pt x="809296" y="84082"/>
                  </a:cubicBezTo>
                  <a:cubicBezTo>
                    <a:pt x="748318" y="53593"/>
                    <a:pt x="809418" y="69676"/>
                    <a:pt x="735724" y="42041"/>
                  </a:cubicBezTo>
                  <a:cubicBezTo>
                    <a:pt x="722198" y="36969"/>
                    <a:pt x="707518" y="35682"/>
                    <a:pt x="693682" y="31531"/>
                  </a:cubicBezTo>
                  <a:cubicBezTo>
                    <a:pt x="586998" y="-474"/>
                    <a:pt x="673853" y="19156"/>
                    <a:pt x="578069" y="0"/>
                  </a:cubicBezTo>
                  <a:cubicBezTo>
                    <a:pt x="476469" y="3503"/>
                    <a:pt x="374512" y="1306"/>
                    <a:pt x="273269" y="10510"/>
                  </a:cubicBezTo>
                  <a:cubicBezTo>
                    <a:pt x="257665" y="11929"/>
                    <a:pt x="245628" y="25359"/>
                    <a:pt x="231227" y="31531"/>
                  </a:cubicBezTo>
                  <a:cubicBezTo>
                    <a:pt x="221044" y="35895"/>
                    <a:pt x="210206" y="38538"/>
                    <a:pt x="199696" y="42041"/>
                  </a:cubicBezTo>
                  <a:cubicBezTo>
                    <a:pt x="192689" y="52551"/>
                    <a:pt x="184324" y="62274"/>
                    <a:pt x="178675" y="73572"/>
                  </a:cubicBezTo>
                  <a:cubicBezTo>
                    <a:pt x="166663" y="97597"/>
                    <a:pt x="163651" y="133671"/>
                    <a:pt x="157655" y="157655"/>
                  </a:cubicBezTo>
                  <a:cubicBezTo>
                    <a:pt x="142644" y="217698"/>
                    <a:pt x="149742" y="159130"/>
                    <a:pt x="136634" y="231227"/>
                  </a:cubicBezTo>
                  <a:cubicBezTo>
                    <a:pt x="121686" y="313441"/>
                    <a:pt x="112110" y="282027"/>
                    <a:pt x="94593" y="31531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cxnSp>
          <p:nvCxnSpPr>
            <p:cNvPr id="19" name="Straight Connector 18">
              <a:extLst>
                <a:ext uri="{FF2B5EF4-FFF2-40B4-BE49-F238E27FC236}">
                  <a16:creationId xmlns="" xmlns:a16="http://schemas.microsoft.com/office/drawing/2014/main" id="{AA726708-95ED-4709-8EC4-9A31056B513D}"/>
                </a:ext>
              </a:extLst>
            </p:cNvPr>
            <p:cNvCxnSpPr/>
            <p:nvPr/>
          </p:nvCxnSpPr>
          <p:spPr>
            <a:xfrm flipH="1">
              <a:off x="2133013" y="2536224"/>
              <a:ext cx="304800" cy="8519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 xmlns:a16="http://schemas.microsoft.com/office/drawing/2014/main" id="{50BF353C-D826-4255-B45A-6650AE1AB2CC}"/>
                    </a:ext>
                  </a:extLst>
                </p:cNvPr>
                <p:cNvSpPr txBox="1"/>
                <p:nvPr/>
              </p:nvSpPr>
              <p:spPr>
                <a:xfrm>
                  <a:off x="1917343" y="2701202"/>
                  <a:ext cx="35420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IN" b="1" i="1" smtClean="0">
                                <a:solidFill>
                                  <a:srgbClr val="FFFFFF"/>
                                </a:solidFill>
                                <a:latin typeface="Cambria Math"/>
                              </a:rPr>
                            </m:ctrlPr>
                          </m:sSubPr>
                          <m:e>
                            <m:r>
                              <a:rPr lang="en-IN" b="1" i="1" smtClean="0">
                                <a:solidFill>
                                  <a:srgbClr val="FFFFFF"/>
                                </a:solidFill>
                                <a:latin typeface="Cambria Math" panose="02040503050406030204" pitchFamily="18" charset="0"/>
                              </a:rPr>
                              <m:t>𝒍</m:t>
                            </m:r>
                          </m:e>
                          <m:sub>
                            <m:r>
                              <a:rPr lang="en-IN" b="1" i="1" smtClean="0">
                                <a:solidFill>
                                  <a:srgbClr val="FFFFFF"/>
                                </a:solidFill>
                                <a:latin typeface="Cambria Math" panose="02040503050406030204" pitchFamily="18" charset="0"/>
                              </a:rPr>
                              <m:t>𝟏𝟐</m:t>
                            </m:r>
                          </m:sub>
                        </m:sSub>
                      </m:oMath>
                    </m:oMathPara>
                  </a14:m>
                  <a:endParaRPr lang="en-IN" b="1" dirty="0">
                    <a:solidFill>
                      <a:srgbClr val="000000"/>
                    </a:solidFill>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1917343" y="2701202"/>
                  <a:ext cx="354200" cy="276999"/>
                </a:xfrm>
                <a:prstGeom prst="rect">
                  <a:avLst/>
                </a:prstGeom>
                <a:blipFill>
                  <a:blip r:embed="rId8"/>
                  <a:stretch>
                    <a:fillRect l="-17241" r="-8621" b="-20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 xmlns:a16="http://schemas.microsoft.com/office/drawing/2014/main" id="{50F68F72-9FC5-480A-BC97-4785776C2E49}"/>
                    </a:ext>
                  </a:extLst>
                </p:cNvPr>
                <p:cNvSpPr txBox="1"/>
                <p:nvPr/>
              </p:nvSpPr>
              <p:spPr>
                <a:xfrm>
                  <a:off x="2039006" y="2188990"/>
                  <a:ext cx="1081835"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IN" b="1" i="1" smtClean="0">
                                <a:solidFill>
                                  <a:srgbClr val="000000"/>
                                </a:solidFill>
                                <a:latin typeface="Cambria Math"/>
                              </a:rPr>
                            </m:ctrlPr>
                          </m:sSubPr>
                          <m:e>
                            <m:r>
                              <a:rPr lang="en-IN" b="1" i="1" smtClean="0">
                                <a:solidFill>
                                  <a:srgbClr val="000000"/>
                                </a:solidFill>
                                <a:latin typeface="Cambria Math" panose="02040503050406030204" pitchFamily="18" charset="0"/>
                              </a:rPr>
                              <m:t>𝒑</m:t>
                            </m:r>
                          </m:e>
                          <m:sub>
                            <m:r>
                              <a:rPr lang="en-IN" b="1" i="1" smtClean="0">
                                <a:solidFill>
                                  <a:srgbClr val="000000"/>
                                </a:solidFill>
                                <a:latin typeface="Cambria Math" panose="02040503050406030204" pitchFamily="18" charset="0"/>
                              </a:rPr>
                              <m:t>𝟐</m:t>
                            </m:r>
                          </m:sub>
                        </m:sSub>
                        <m:r>
                          <a:rPr lang="en-IN" b="1" i="1" smtClean="0">
                            <a:solidFill>
                              <a:srgbClr val="000000"/>
                            </a:solidFill>
                            <a:latin typeface="Cambria Math" panose="02040503050406030204" pitchFamily="18" charset="0"/>
                          </a:rPr>
                          <m:t>(</m:t>
                        </m:r>
                        <m:sSub>
                          <m:sSubPr>
                            <m:ctrlPr>
                              <a:rPr lang="en-IN" b="1" i="1" smtClean="0">
                                <a:solidFill>
                                  <a:srgbClr val="000000"/>
                                </a:solidFill>
                                <a:latin typeface="Cambria Math"/>
                              </a:rPr>
                            </m:ctrlPr>
                          </m:sSubPr>
                          <m:e>
                            <m:r>
                              <a:rPr lang="en-IN" b="1" i="1" smtClean="0">
                                <a:solidFill>
                                  <a:srgbClr val="000000"/>
                                </a:solidFill>
                                <a:latin typeface="Cambria Math" panose="02040503050406030204" pitchFamily="18" charset="0"/>
                              </a:rPr>
                              <m:t>𝒙</m:t>
                            </m:r>
                          </m:e>
                          <m:sub>
                            <m:r>
                              <a:rPr lang="en-IN" b="1" i="1" smtClean="0">
                                <a:solidFill>
                                  <a:srgbClr val="000000"/>
                                </a:solidFill>
                                <a:latin typeface="Cambria Math" panose="02040503050406030204" pitchFamily="18" charset="0"/>
                              </a:rPr>
                              <m:t>𝟐</m:t>
                            </m:r>
                          </m:sub>
                        </m:sSub>
                        <m:r>
                          <a:rPr lang="en-IN" b="1" i="1" smtClean="0">
                            <a:solidFill>
                              <a:srgbClr val="000000"/>
                            </a:solidFill>
                            <a:latin typeface="Cambria Math" panose="02040503050406030204" pitchFamily="18" charset="0"/>
                          </a:rPr>
                          <m:t>,</m:t>
                        </m:r>
                        <m:sSub>
                          <m:sSubPr>
                            <m:ctrlPr>
                              <a:rPr lang="en-IN" b="1" i="1" smtClean="0">
                                <a:solidFill>
                                  <a:srgbClr val="000000"/>
                                </a:solidFill>
                                <a:latin typeface="Cambria Math"/>
                              </a:rPr>
                            </m:ctrlPr>
                          </m:sSubPr>
                          <m:e>
                            <m:r>
                              <a:rPr lang="en-IN" b="1" i="1" smtClean="0">
                                <a:solidFill>
                                  <a:srgbClr val="000000"/>
                                </a:solidFill>
                                <a:latin typeface="Cambria Math" panose="02040503050406030204" pitchFamily="18" charset="0"/>
                              </a:rPr>
                              <m:t>𝒚</m:t>
                            </m:r>
                          </m:e>
                          <m:sub>
                            <m:r>
                              <a:rPr lang="en-IN" b="1" i="1" smtClean="0">
                                <a:solidFill>
                                  <a:srgbClr val="000000"/>
                                </a:solidFill>
                                <a:latin typeface="Cambria Math" panose="02040503050406030204" pitchFamily="18" charset="0"/>
                              </a:rPr>
                              <m:t>𝟐</m:t>
                            </m:r>
                          </m:sub>
                        </m:sSub>
                        <m:r>
                          <a:rPr lang="en-IN" b="1" i="1" smtClean="0">
                            <a:solidFill>
                              <a:srgbClr val="000000"/>
                            </a:solidFill>
                            <a:latin typeface="Cambria Math" panose="02040503050406030204" pitchFamily="18" charset="0"/>
                          </a:rPr>
                          <m:t>)</m:t>
                        </m:r>
                      </m:oMath>
                    </m:oMathPara>
                  </a14:m>
                  <a:endParaRPr lang="en-IN" b="1" dirty="0">
                    <a:solidFill>
                      <a:srgbClr val="000000"/>
                    </a:solidFill>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2039006" y="2188990"/>
                  <a:ext cx="1081835" cy="276999"/>
                </a:xfrm>
                <a:prstGeom prst="rect">
                  <a:avLst/>
                </a:prstGeom>
                <a:blipFill>
                  <a:blip r:embed="rId9"/>
                  <a:stretch>
                    <a:fillRect l="-5085" r="-7910" b="-3777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 xmlns:a16="http://schemas.microsoft.com/office/drawing/2014/main" id="{0316C30A-2340-4FA5-BE93-2D9C01D6903E}"/>
                    </a:ext>
                  </a:extLst>
                </p:cNvPr>
                <p:cNvSpPr txBox="1"/>
                <p:nvPr/>
              </p:nvSpPr>
              <p:spPr>
                <a:xfrm>
                  <a:off x="1956411" y="3420075"/>
                  <a:ext cx="1081835"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IN" b="1" i="1" smtClean="0">
                                <a:solidFill>
                                  <a:srgbClr val="000000"/>
                                </a:solidFill>
                                <a:latin typeface="Cambria Math"/>
                              </a:rPr>
                            </m:ctrlPr>
                          </m:sSubPr>
                          <m:e>
                            <m:r>
                              <a:rPr lang="en-IN" b="1" i="1" smtClean="0">
                                <a:solidFill>
                                  <a:srgbClr val="000000"/>
                                </a:solidFill>
                                <a:latin typeface="Cambria Math" panose="02040503050406030204" pitchFamily="18" charset="0"/>
                              </a:rPr>
                              <m:t>𝒑</m:t>
                            </m:r>
                          </m:e>
                          <m:sub>
                            <m:r>
                              <a:rPr lang="en-IN" b="1" i="1" smtClean="0">
                                <a:solidFill>
                                  <a:srgbClr val="000000"/>
                                </a:solidFill>
                                <a:latin typeface="Cambria Math" panose="02040503050406030204" pitchFamily="18" charset="0"/>
                              </a:rPr>
                              <m:t>𝟏</m:t>
                            </m:r>
                          </m:sub>
                        </m:sSub>
                        <m:r>
                          <a:rPr lang="en-IN" b="1" i="1" smtClean="0">
                            <a:solidFill>
                              <a:srgbClr val="000000"/>
                            </a:solidFill>
                            <a:latin typeface="Cambria Math" panose="02040503050406030204" pitchFamily="18" charset="0"/>
                          </a:rPr>
                          <m:t>(</m:t>
                        </m:r>
                        <m:sSub>
                          <m:sSubPr>
                            <m:ctrlPr>
                              <a:rPr lang="en-IN" b="1" i="1" smtClean="0">
                                <a:solidFill>
                                  <a:srgbClr val="000000"/>
                                </a:solidFill>
                                <a:latin typeface="Cambria Math"/>
                              </a:rPr>
                            </m:ctrlPr>
                          </m:sSubPr>
                          <m:e>
                            <m:r>
                              <a:rPr lang="en-IN" b="1" i="1" smtClean="0">
                                <a:solidFill>
                                  <a:srgbClr val="000000"/>
                                </a:solidFill>
                                <a:latin typeface="Cambria Math" panose="02040503050406030204" pitchFamily="18" charset="0"/>
                              </a:rPr>
                              <m:t>𝒙</m:t>
                            </m:r>
                          </m:e>
                          <m:sub>
                            <m:r>
                              <a:rPr lang="en-IN" b="1" i="1" smtClean="0">
                                <a:solidFill>
                                  <a:srgbClr val="000000"/>
                                </a:solidFill>
                                <a:latin typeface="Cambria Math" panose="02040503050406030204" pitchFamily="18" charset="0"/>
                              </a:rPr>
                              <m:t>𝟏</m:t>
                            </m:r>
                          </m:sub>
                        </m:sSub>
                        <m:r>
                          <a:rPr lang="en-IN" b="1" i="1" smtClean="0">
                            <a:solidFill>
                              <a:srgbClr val="000000"/>
                            </a:solidFill>
                            <a:latin typeface="Cambria Math" panose="02040503050406030204" pitchFamily="18" charset="0"/>
                          </a:rPr>
                          <m:t>,</m:t>
                        </m:r>
                        <m:sSub>
                          <m:sSubPr>
                            <m:ctrlPr>
                              <a:rPr lang="en-IN" b="1" i="1" smtClean="0">
                                <a:solidFill>
                                  <a:srgbClr val="000000"/>
                                </a:solidFill>
                                <a:latin typeface="Cambria Math"/>
                              </a:rPr>
                            </m:ctrlPr>
                          </m:sSubPr>
                          <m:e>
                            <m:r>
                              <a:rPr lang="en-IN" b="1" i="1" smtClean="0">
                                <a:solidFill>
                                  <a:srgbClr val="000000"/>
                                </a:solidFill>
                                <a:latin typeface="Cambria Math" panose="02040503050406030204" pitchFamily="18" charset="0"/>
                              </a:rPr>
                              <m:t>𝒚</m:t>
                            </m:r>
                          </m:e>
                          <m:sub>
                            <m:r>
                              <a:rPr lang="en-IN" b="1" i="1" smtClean="0">
                                <a:solidFill>
                                  <a:srgbClr val="000000"/>
                                </a:solidFill>
                                <a:latin typeface="Cambria Math" panose="02040503050406030204" pitchFamily="18" charset="0"/>
                              </a:rPr>
                              <m:t>𝟏</m:t>
                            </m:r>
                          </m:sub>
                        </m:sSub>
                        <m:r>
                          <a:rPr lang="en-IN" b="1" i="1" smtClean="0">
                            <a:solidFill>
                              <a:srgbClr val="000000"/>
                            </a:solidFill>
                            <a:latin typeface="Cambria Math" panose="02040503050406030204" pitchFamily="18" charset="0"/>
                          </a:rPr>
                          <m:t>)</m:t>
                        </m:r>
                      </m:oMath>
                    </m:oMathPara>
                  </a14:m>
                  <a:endParaRPr lang="en-IN" b="1" dirty="0">
                    <a:solidFill>
                      <a:srgbClr val="000000"/>
                    </a:solidFill>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1956411" y="3420075"/>
                  <a:ext cx="1081835" cy="276999"/>
                </a:xfrm>
                <a:prstGeom prst="rect">
                  <a:avLst/>
                </a:prstGeom>
                <a:blipFill>
                  <a:blip r:embed="rId10"/>
                  <a:stretch>
                    <a:fillRect l="-5056" t="-2222" r="-7303" b="-37778"/>
                  </a:stretch>
                </a:blipFill>
              </p:spPr>
              <p:txBody>
                <a:bodyPr/>
                <a:lstStyle/>
                <a:p>
                  <a:r>
                    <a:rPr lang="en-IN">
                      <a:noFill/>
                    </a:rPr>
                    <a:t> </a:t>
                  </a:r>
                </a:p>
              </p:txBody>
            </p:sp>
          </mc:Fallback>
        </mc:AlternateContent>
        <p:sp>
          <p:nvSpPr>
            <p:cNvPr id="23" name="Arc 22">
              <a:extLst>
                <a:ext uri="{FF2B5EF4-FFF2-40B4-BE49-F238E27FC236}">
                  <a16:creationId xmlns="" xmlns:a16="http://schemas.microsoft.com/office/drawing/2014/main" id="{96C78D5D-BB5E-45DE-BC11-896FD7D616C2}"/>
                </a:ext>
              </a:extLst>
            </p:cNvPr>
            <p:cNvSpPr/>
            <p:nvPr/>
          </p:nvSpPr>
          <p:spPr>
            <a:xfrm>
              <a:off x="3397297" y="2239536"/>
              <a:ext cx="998483" cy="1542577"/>
            </a:xfrm>
            <a:prstGeom prst="arc">
              <a:avLst>
                <a:gd name="adj1" fmla="val 16278218"/>
                <a:gd name="adj2" fmla="val 2357380"/>
              </a:avLst>
            </a:prstGeom>
            <a:ln w="28575">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rgbClr val="000000"/>
                </a:solidFill>
              </a:endParaRPr>
            </a:p>
          </p:txBody>
        </p:sp>
        <mc:AlternateContent xmlns:mc="http://schemas.openxmlformats.org/markup-compatibility/2006" xmlns:a14="http://schemas.microsoft.com/office/drawing/2010/main">
          <mc:Choice Requires="a14">
            <p:sp>
              <p:nvSpPr>
                <p:cNvPr id="24" name="Rectangle 23">
                  <a:extLst>
                    <a:ext uri="{FF2B5EF4-FFF2-40B4-BE49-F238E27FC236}">
                      <a16:creationId xmlns="" xmlns:a16="http://schemas.microsoft.com/office/drawing/2014/main" id="{ACBC5C5D-FCF1-4410-83E7-F997DE5D5DC5}"/>
                    </a:ext>
                  </a:extLst>
                </p:cNvPr>
                <p:cNvSpPr/>
                <p:nvPr/>
              </p:nvSpPr>
              <p:spPr>
                <a:xfrm>
                  <a:off x="4278715" y="2293846"/>
                  <a:ext cx="421910"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l-GR" b="1" i="1" smtClean="0">
                            <a:solidFill>
                              <a:srgbClr val="000000"/>
                            </a:solidFill>
                            <a:latin typeface="Cambria Math" panose="02040503050406030204" pitchFamily="18" charset="0"/>
                            <a:ea typeface="Cambria Math" panose="02040503050406030204" pitchFamily="18" charset="0"/>
                          </a:rPr>
                          <m:t>𝝓</m:t>
                        </m:r>
                      </m:oMath>
                    </m:oMathPara>
                  </a14:m>
                  <a:endParaRPr lang="en-IN" b="1" i="1" dirty="0">
                    <a:solidFill>
                      <a:srgbClr val="000000"/>
                    </a:solidFill>
                  </a:endParaRPr>
                </a:p>
              </p:txBody>
            </p:sp>
          </mc:Choice>
          <mc:Fallback xmlns="">
            <p:sp>
              <p:nvSpPr>
                <p:cNvPr id="24" name="Rectangle 23"/>
                <p:cNvSpPr>
                  <a:spLocks noRot="1" noChangeAspect="1" noMove="1" noResize="1" noEditPoints="1" noAdjustHandles="1" noChangeArrowheads="1" noChangeShapeType="1" noTextEdit="1"/>
                </p:cNvSpPr>
                <p:nvPr/>
              </p:nvSpPr>
              <p:spPr>
                <a:xfrm>
                  <a:off x="4278715" y="2293846"/>
                  <a:ext cx="421910" cy="369332"/>
                </a:xfrm>
                <a:prstGeom prst="rect">
                  <a:avLst/>
                </a:prstGeom>
                <a:blipFill>
                  <a:blip r:embed="rId11"/>
                  <a:stretch>
                    <a:fillRect b="-13115"/>
                  </a:stretch>
                </a:blipFill>
              </p:spPr>
              <p:txBody>
                <a:bodyPr/>
                <a:lstStyle/>
                <a:p>
                  <a:r>
                    <a:rPr lang="en-IN">
                      <a:noFill/>
                    </a:rPr>
                    <a:t> </a:t>
                  </a:r>
                </a:p>
              </p:txBody>
            </p:sp>
          </mc:Fallback>
        </mc:AlternateContent>
        <p:cxnSp>
          <p:nvCxnSpPr>
            <p:cNvPr id="25" name="Straight Arrow Connector 24">
              <a:extLst>
                <a:ext uri="{FF2B5EF4-FFF2-40B4-BE49-F238E27FC236}">
                  <a16:creationId xmlns="" xmlns:a16="http://schemas.microsoft.com/office/drawing/2014/main" id="{819DCBA4-FDE8-4C25-B91E-95E76A4850F1}"/>
                </a:ext>
              </a:extLst>
            </p:cNvPr>
            <p:cNvCxnSpPr/>
            <p:nvPr/>
          </p:nvCxnSpPr>
          <p:spPr>
            <a:xfrm>
              <a:off x="1413053" y="2682041"/>
              <a:ext cx="0" cy="49693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 xmlns:a16="http://schemas.microsoft.com/office/drawing/2014/main" id="{0C079506-0384-44B4-83DE-6EB377373302}"/>
                </a:ext>
              </a:extLst>
            </p:cNvPr>
            <p:cNvCxnSpPr/>
            <p:nvPr/>
          </p:nvCxnSpPr>
          <p:spPr>
            <a:xfrm>
              <a:off x="2144243" y="4022945"/>
              <a:ext cx="599089"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 xmlns:a16="http://schemas.microsoft.com/office/drawing/2014/main" id="{2A3C3C0A-C18F-45A4-8C5B-EAA35013C299}"/>
                    </a:ext>
                  </a:extLst>
                </p:cNvPr>
                <p:cNvSpPr txBox="1"/>
                <p:nvPr/>
              </p:nvSpPr>
              <p:spPr>
                <a:xfrm>
                  <a:off x="1069848" y="4182465"/>
                  <a:ext cx="22602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IN" b="1" i="1" smtClean="0">
                            <a:solidFill>
                              <a:srgbClr val="000000"/>
                            </a:solidFill>
                            <a:latin typeface="Cambria Math" panose="02040503050406030204" pitchFamily="18" charset="0"/>
                          </a:rPr>
                          <m:t>𝑶</m:t>
                        </m:r>
                      </m:oMath>
                    </m:oMathPara>
                  </a14:m>
                  <a:endParaRPr lang="en-IN" b="1" dirty="0">
                    <a:solidFill>
                      <a:srgbClr val="000000"/>
                    </a:solidFill>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1069848" y="4182465"/>
                  <a:ext cx="226024" cy="276999"/>
                </a:xfrm>
                <a:prstGeom prst="rect">
                  <a:avLst/>
                </a:prstGeom>
                <a:blipFill>
                  <a:blip r:embed="rId12"/>
                  <a:stretch>
                    <a:fillRect l="-24324" r="-24324" b="-8889"/>
                  </a:stretch>
                </a:blipFill>
              </p:spPr>
              <p:txBody>
                <a:bodyPr/>
                <a:lstStyle/>
                <a:p>
                  <a:r>
                    <a:rPr lang="en-IN">
                      <a:noFill/>
                    </a:rPr>
                    <a:t> </a:t>
                  </a:r>
                </a:p>
              </p:txBody>
            </p:sp>
          </mc:Fallback>
        </mc:AlternateContent>
        <p:cxnSp>
          <p:nvCxnSpPr>
            <p:cNvPr id="28" name="Straight Connector 27">
              <a:extLst>
                <a:ext uri="{FF2B5EF4-FFF2-40B4-BE49-F238E27FC236}">
                  <a16:creationId xmlns="" xmlns:a16="http://schemas.microsoft.com/office/drawing/2014/main" id="{2B6994A8-86AA-4E7E-8E43-BE1C6F75CB93}"/>
                </a:ext>
              </a:extLst>
            </p:cNvPr>
            <p:cNvCxnSpPr/>
            <p:nvPr/>
          </p:nvCxnSpPr>
          <p:spPr>
            <a:xfrm>
              <a:off x="2422148" y="2539362"/>
              <a:ext cx="738823" cy="5641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9B685C6B-6C8B-4EA3-9CE4-46F7A2E22C03}"/>
                </a:ext>
              </a:extLst>
            </p:cNvPr>
            <p:cNvCxnSpPr/>
            <p:nvPr/>
          </p:nvCxnSpPr>
          <p:spPr>
            <a:xfrm flipV="1">
              <a:off x="2129895" y="3103502"/>
              <a:ext cx="990946" cy="2585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 xmlns:a16="http://schemas.microsoft.com/office/drawing/2014/main" id="{4E4EF6DF-0997-4DB6-BC7C-7A3E148B2FBE}"/>
                    </a:ext>
                  </a:extLst>
                </p:cNvPr>
                <p:cNvSpPr txBox="1"/>
                <p:nvPr/>
              </p:nvSpPr>
              <p:spPr>
                <a:xfrm>
                  <a:off x="3018501" y="3056916"/>
                  <a:ext cx="1081835"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IN" b="1" i="1" smtClean="0">
                                <a:solidFill>
                                  <a:srgbClr val="000000"/>
                                </a:solidFill>
                                <a:latin typeface="Cambria Math"/>
                              </a:rPr>
                            </m:ctrlPr>
                          </m:sSubPr>
                          <m:e>
                            <m:r>
                              <a:rPr lang="en-IN" b="1" i="1" smtClean="0">
                                <a:solidFill>
                                  <a:srgbClr val="000000"/>
                                </a:solidFill>
                                <a:latin typeface="Cambria Math" panose="02040503050406030204" pitchFamily="18" charset="0"/>
                              </a:rPr>
                              <m:t>𝒑</m:t>
                            </m:r>
                          </m:e>
                          <m:sub>
                            <m:r>
                              <a:rPr lang="en-IN" b="1" i="1" smtClean="0">
                                <a:solidFill>
                                  <a:srgbClr val="000000"/>
                                </a:solidFill>
                                <a:latin typeface="Cambria Math" panose="02040503050406030204" pitchFamily="18" charset="0"/>
                              </a:rPr>
                              <m:t>𝟑</m:t>
                            </m:r>
                          </m:sub>
                        </m:sSub>
                        <m:r>
                          <a:rPr lang="en-IN" b="1" i="1" smtClean="0">
                            <a:solidFill>
                              <a:srgbClr val="000000"/>
                            </a:solidFill>
                            <a:latin typeface="Cambria Math" panose="02040503050406030204" pitchFamily="18" charset="0"/>
                          </a:rPr>
                          <m:t>(</m:t>
                        </m:r>
                        <m:sSub>
                          <m:sSubPr>
                            <m:ctrlPr>
                              <a:rPr lang="en-IN" b="1" i="1" smtClean="0">
                                <a:solidFill>
                                  <a:srgbClr val="000000"/>
                                </a:solidFill>
                                <a:latin typeface="Cambria Math"/>
                              </a:rPr>
                            </m:ctrlPr>
                          </m:sSubPr>
                          <m:e>
                            <m:r>
                              <a:rPr lang="en-IN" b="1" i="1" smtClean="0">
                                <a:solidFill>
                                  <a:srgbClr val="000000"/>
                                </a:solidFill>
                                <a:latin typeface="Cambria Math" panose="02040503050406030204" pitchFamily="18" charset="0"/>
                              </a:rPr>
                              <m:t>𝒙</m:t>
                            </m:r>
                          </m:e>
                          <m:sub>
                            <m:r>
                              <a:rPr lang="en-IN" b="1" i="1" smtClean="0">
                                <a:solidFill>
                                  <a:srgbClr val="000000"/>
                                </a:solidFill>
                                <a:latin typeface="Cambria Math" panose="02040503050406030204" pitchFamily="18" charset="0"/>
                              </a:rPr>
                              <m:t>𝟑</m:t>
                            </m:r>
                          </m:sub>
                        </m:sSub>
                        <m:r>
                          <a:rPr lang="en-IN" b="1" i="1" smtClean="0">
                            <a:solidFill>
                              <a:srgbClr val="000000"/>
                            </a:solidFill>
                            <a:latin typeface="Cambria Math" panose="02040503050406030204" pitchFamily="18" charset="0"/>
                          </a:rPr>
                          <m:t>,</m:t>
                        </m:r>
                        <m:sSub>
                          <m:sSubPr>
                            <m:ctrlPr>
                              <a:rPr lang="en-IN" b="1" i="1" smtClean="0">
                                <a:solidFill>
                                  <a:srgbClr val="000000"/>
                                </a:solidFill>
                                <a:latin typeface="Cambria Math"/>
                              </a:rPr>
                            </m:ctrlPr>
                          </m:sSubPr>
                          <m:e>
                            <m:r>
                              <a:rPr lang="en-IN" b="1" i="1" smtClean="0">
                                <a:solidFill>
                                  <a:srgbClr val="000000"/>
                                </a:solidFill>
                                <a:latin typeface="Cambria Math" panose="02040503050406030204" pitchFamily="18" charset="0"/>
                              </a:rPr>
                              <m:t>𝒚</m:t>
                            </m:r>
                          </m:e>
                          <m:sub>
                            <m:r>
                              <a:rPr lang="en-IN" b="1" i="1" smtClean="0">
                                <a:solidFill>
                                  <a:srgbClr val="000000"/>
                                </a:solidFill>
                                <a:latin typeface="Cambria Math" panose="02040503050406030204" pitchFamily="18" charset="0"/>
                              </a:rPr>
                              <m:t>𝟑</m:t>
                            </m:r>
                          </m:sub>
                        </m:sSub>
                        <m:r>
                          <a:rPr lang="en-IN" b="1" i="1" smtClean="0">
                            <a:solidFill>
                              <a:srgbClr val="000000"/>
                            </a:solidFill>
                            <a:latin typeface="Cambria Math" panose="02040503050406030204" pitchFamily="18" charset="0"/>
                          </a:rPr>
                          <m:t>)</m:t>
                        </m:r>
                      </m:oMath>
                    </m:oMathPara>
                  </a14:m>
                  <a:endParaRPr lang="en-IN" b="1" dirty="0">
                    <a:solidFill>
                      <a:srgbClr val="000000"/>
                    </a:solidFill>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3018501" y="3056916"/>
                  <a:ext cx="1081835" cy="276999"/>
                </a:xfrm>
                <a:prstGeom prst="rect">
                  <a:avLst/>
                </a:prstGeom>
                <a:blipFill>
                  <a:blip r:embed="rId13"/>
                  <a:stretch>
                    <a:fillRect l="-5056" r="-7303" b="-3478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 xmlns:a16="http://schemas.microsoft.com/office/drawing/2014/main" id="{03FEB69B-8EB3-436B-A0AB-85E16D4B9217}"/>
                    </a:ext>
                  </a:extLst>
                </p:cNvPr>
                <p:cNvSpPr txBox="1"/>
                <p:nvPr/>
              </p:nvSpPr>
              <p:spPr>
                <a:xfrm>
                  <a:off x="2824611" y="2600888"/>
                  <a:ext cx="35420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IN" b="1" i="1" smtClean="0">
                                <a:solidFill>
                                  <a:srgbClr val="FFFFFF"/>
                                </a:solidFill>
                                <a:latin typeface="Cambria Math"/>
                              </a:rPr>
                            </m:ctrlPr>
                          </m:sSubPr>
                          <m:e>
                            <m:r>
                              <a:rPr lang="en-IN" b="1" i="1" smtClean="0">
                                <a:solidFill>
                                  <a:srgbClr val="FFFFFF"/>
                                </a:solidFill>
                                <a:latin typeface="Cambria Math" panose="02040503050406030204" pitchFamily="18" charset="0"/>
                              </a:rPr>
                              <m:t>𝒍</m:t>
                            </m:r>
                          </m:e>
                          <m:sub>
                            <m:r>
                              <a:rPr lang="en-IN" b="1" i="1" smtClean="0">
                                <a:solidFill>
                                  <a:srgbClr val="FFFFFF"/>
                                </a:solidFill>
                                <a:latin typeface="Cambria Math" panose="02040503050406030204" pitchFamily="18" charset="0"/>
                              </a:rPr>
                              <m:t>𝟐𝟑</m:t>
                            </m:r>
                          </m:sub>
                        </m:sSub>
                      </m:oMath>
                    </m:oMathPara>
                  </a14:m>
                  <a:endParaRPr lang="en-IN" b="1" dirty="0">
                    <a:solidFill>
                      <a:srgbClr val="000000"/>
                    </a:solidFill>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2824611" y="2600888"/>
                  <a:ext cx="354200" cy="276999"/>
                </a:xfrm>
                <a:prstGeom prst="rect">
                  <a:avLst/>
                </a:prstGeom>
                <a:blipFill>
                  <a:blip r:embed="rId14"/>
                  <a:stretch>
                    <a:fillRect l="-15254" r="-6780" b="-1739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 xmlns:a16="http://schemas.microsoft.com/office/drawing/2014/main" id="{A9B69889-BE58-4659-9B62-09BB700868FA}"/>
                    </a:ext>
                  </a:extLst>
                </p:cNvPr>
                <p:cNvSpPr txBox="1"/>
                <p:nvPr/>
              </p:nvSpPr>
              <p:spPr>
                <a:xfrm>
                  <a:off x="2409469" y="2912199"/>
                  <a:ext cx="354200" cy="27699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IN" b="1" i="1" smtClean="0">
                                <a:solidFill>
                                  <a:srgbClr val="FFFFFF"/>
                                </a:solidFill>
                                <a:latin typeface="Cambria Math"/>
                              </a:rPr>
                            </m:ctrlPr>
                          </m:sSubPr>
                          <m:e>
                            <m:r>
                              <a:rPr lang="en-IN" b="1" i="1" smtClean="0">
                                <a:solidFill>
                                  <a:srgbClr val="FFFFFF"/>
                                </a:solidFill>
                                <a:latin typeface="Cambria Math" panose="02040503050406030204" pitchFamily="18" charset="0"/>
                              </a:rPr>
                              <m:t>𝒍</m:t>
                            </m:r>
                          </m:e>
                          <m:sub>
                            <m:r>
                              <a:rPr lang="en-IN" b="1" i="1" smtClean="0">
                                <a:solidFill>
                                  <a:srgbClr val="FFFFFF"/>
                                </a:solidFill>
                                <a:latin typeface="Cambria Math" panose="02040503050406030204" pitchFamily="18" charset="0"/>
                              </a:rPr>
                              <m:t>𝟑𝟏</m:t>
                            </m:r>
                          </m:sub>
                        </m:sSub>
                      </m:oMath>
                    </m:oMathPara>
                  </a14:m>
                  <a:endParaRPr lang="en-IN" b="1" dirty="0">
                    <a:solidFill>
                      <a:srgbClr val="000000"/>
                    </a:solidFill>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2409469" y="2912199"/>
                  <a:ext cx="354200" cy="276999"/>
                </a:xfrm>
                <a:prstGeom prst="rect">
                  <a:avLst/>
                </a:prstGeom>
                <a:blipFill>
                  <a:blip r:embed="rId15"/>
                  <a:stretch>
                    <a:fillRect l="-15517" r="-8621" b="-17391"/>
                  </a:stretch>
                </a:blipFill>
              </p:spPr>
              <p:txBody>
                <a:bodyPr/>
                <a:lstStyle/>
                <a:p>
                  <a:r>
                    <a:rPr lang="en-IN">
                      <a:noFill/>
                    </a:rPr>
                    <a:t> </a:t>
                  </a:r>
                </a:p>
              </p:txBody>
            </p:sp>
          </mc:Fallback>
        </mc:AlternateContent>
      </p:grpSp>
      <p:sp>
        <p:nvSpPr>
          <p:cNvPr id="3" name="Rectangle 2"/>
          <p:cNvSpPr/>
          <p:nvPr/>
        </p:nvSpPr>
        <p:spPr>
          <a:xfrm>
            <a:off x="2669324" y="187426"/>
            <a:ext cx="5192640" cy="523220"/>
          </a:xfrm>
          <a:prstGeom prst="rect">
            <a:avLst/>
          </a:prstGeom>
        </p:spPr>
        <p:txBody>
          <a:bodyPr wrap="none">
            <a:spAutoFit/>
          </a:bodyPr>
          <a:lstStyle/>
          <a:p>
            <a:r>
              <a:rPr lang="en-IN" sz="2800" b="1" cap="all" spc="200" dirty="0">
                <a:solidFill>
                  <a:srgbClr val="FF0000"/>
                </a:solidFill>
              </a:rPr>
              <a:t>RIGID BODY IN A PLANE</a:t>
            </a:r>
            <a:endParaRPr lang="en-IN" dirty="0">
              <a:solidFill>
                <a:srgbClr val="000000"/>
              </a:solidFill>
            </a:endParaRPr>
          </a:p>
        </p:txBody>
      </p:sp>
      <p:sp>
        <p:nvSpPr>
          <p:cNvPr id="34" name="TextBox 33">
            <a:extLst>
              <a:ext uri="{FF2B5EF4-FFF2-40B4-BE49-F238E27FC236}">
                <a16:creationId xmlns="" xmlns:a16="http://schemas.microsoft.com/office/drawing/2014/main" id="{7777605B-C374-40FB-B624-4AAFD7B63CAE}"/>
              </a:ext>
            </a:extLst>
          </p:cNvPr>
          <p:cNvSpPr txBox="1"/>
          <p:nvPr/>
        </p:nvSpPr>
        <p:spPr>
          <a:xfrm>
            <a:off x="1048102" y="6578768"/>
            <a:ext cx="2429883" cy="276999"/>
          </a:xfrm>
          <a:prstGeom prst="rect">
            <a:avLst/>
          </a:prstGeom>
          <a:noFill/>
        </p:spPr>
        <p:txBody>
          <a:bodyPr wrap="square">
            <a:spAutoFit/>
          </a:bodyPr>
          <a:lstStyle/>
          <a:p>
            <a:r>
              <a:rPr lang="en-IN" sz="1200" dirty="0">
                <a:solidFill>
                  <a:srgbClr val="000000"/>
                </a:solidFill>
              </a:rPr>
              <a:t>OVERVIEW OF KINEMATICS</a:t>
            </a:r>
          </a:p>
        </p:txBody>
      </p:sp>
    </p:spTree>
    <p:extLst>
      <p:ext uri="{BB962C8B-B14F-4D97-AF65-F5344CB8AC3E}">
        <p14:creationId xmlns:p14="http://schemas.microsoft.com/office/powerpoint/2010/main" val="407598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AFC75ECE-8E53-4C9F-99B8-EC1195979294}"/>
              </a:ext>
            </a:extLst>
          </p:cNvPr>
          <p:cNvSpPr>
            <a:spLocks noGrp="1"/>
          </p:cNvSpPr>
          <p:nvPr>
            <p:ph type="sldNum" sz="quarter" idx="12"/>
          </p:nvPr>
        </p:nvSpPr>
        <p:spPr/>
        <p:txBody>
          <a:bodyPr/>
          <a:lstStyle/>
          <a:p>
            <a:fld id="{AC383DC2-5599-43D7-9E00-1EF46298FDA3}" type="slidenum">
              <a:rPr lang="en-IN" smtClean="0"/>
              <a:pPr/>
              <a:t>26</a:t>
            </a:fld>
            <a:endParaRPr lang="en-IN"/>
          </a:p>
        </p:txBody>
      </p:sp>
      <p:sp>
        <p:nvSpPr>
          <p:cNvPr id="7" name="Rectangle 6">
            <a:extLst>
              <a:ext uri="{FF2B5EF4-FFF2-40B4-BE49-F238E27FC236}">
                <a16:creationId xmlns="" xmlns:a16="http://schemas.microsoft.com/office/drawing/2014/main" id="{E81A796F-6EA2-45CF-8713-707D1860DB4C}"/>
              </a:ext>
            </a:extLst>
          </p:cNvPr>
          <p:cNvSpPr/>
          <p:nvPr/>
        </p:nvSpPr>
        <p:spPr>
          <a:xfrm>
            <a:off x="0" y="919144"/>
            <a:ext cx="4847476" cy="461665"/>
          </a:xfrm>
          <a:prstGeom prst="rect">
            <a:avLst/>
          </a:prstGeom>
        </p:spPr>
        <p:txBody>
          <a:bodyPr wrap="square">
            <a:spAutoFit/>
          </a:bodyPr>
          <a:lstStyle/>
          <a:p>
            <a:r>
              <a:rPr lang="en-US" sz="2400" dirty="0">
                <a:solidFill>
                  <a:srgbClr val="000000"/>
                </a:solidFill>
              </a:rPr>
              <a:t>Consider two freely floating links</a:t>
            </a:r>
            <a:endParaRPr lang="en-IN" sz="2400" dirty="0">
              <a:solidFill>
                <a:srgbClr val="000000"/>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 xmlns:a16="http://schemas.microsoft.com/office/drawing/2014/main" id="{A477B91C-A205-4751-861C-53491DB2451E}"/>
                  </a:ext>
                </a:extLst>
              </p:cNvPr>
              <p:cNvSpPr txBox="1"/>
              <p:nvPr/>
            </p:nvSpPr>
            <p:spPr>
              <a:xfrm>
                <a:off x="14963" y="4155117"/>
                <a:ext cx="3668312"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IN" sz="2400" b="1" i="1" smtClean="0">
                          <a:solidFill>
                            <a:srgbClr val="000000"/>
                          </a:solidFill>
                          <a:latin typeface="Cambria Math" panose="02040503050406030204" pitchFamily="18" charset="0"/>
                        </a:rPr>
                        <m:t>𝒒</m:t>
                      </m:r>
                      <m:r>
                        <a:rPr lang="en-IN" sz="2400" b="1" i="1" smtClean="0">
                          <a:solidFill>
                            <a:srgbClr val="000000"/>
                          </a:solidFill>
                          <a:latin typeface="Cambria Math" panose="02040503050406030204" pitchFamily="18" charset="0"/>
                        </a:rPr>
                        <m:t>=(</m:t>
                      </m:r>
                      <m:sSub>
                        <m:sSubPr>
                          <m:ctrlPr>
                            <a:rPr lang="en-IN" sz="2400" b="1" i="1" smtClean="0">
                              <a:solidFill>
                                <a:srgbClr val="000000"/>
                              </a:solidFill>
                              <a:latin typeface="Cambria Math"/>
                            </a:rPr>
                          </m:ctrlPr>
                        </m:sSubPr>
                        <m:e>
                          <m:r>
                            <a:rPr lang="en-IN" sz="2400" b="1" i="1" smtClean="0">
                              <a:solidFill>
                                <a:srgbClr val="000000"/>
                              </a:solidFill>
                              <a:latin typeface="Cambria Math" panose="02040503050406030204" pitchFamily="18" charset="0"/>
                            </a:rPr>
                            <m:t>𝒙</m:t>
                          </m:r>
                        </m:e>
                        <m:sub>
                          <m:r>
                            <a:rPr lang="en-IN" sz="2400" b="1" i="1" smtClean="0">
                              <a:solidFill>
                                <a:srgbClr val="000000"/>
                              </a:solidFill>
                              <a:latin typeface="Cambria Math" panose="02040503050406030204" pitchFamily="18" charset="0"/>
                            </a:rPr>
                            <m:t>𝟏</m:t>
                          </m:r>
                        </m:sub>
                      </m:sSub>
                      <m:r>
                        <a:rPr lang="en-IN" sz="2400" b="1" i="1" smtClean="0">
                          <a:solidFill>
                            <a:srgbClr val="000000"/>
                          </a:solidFill>
                          <a:latin typeface="Cambria Math" panose="02040503050406030204" pitchFamily="18" charset="0"/>
                        </a:rPr>
                        <m:t>,</m:t>
                      </m:r>
                      <m:sSub>
                        <m:sSubPr>
                          <m:ctrlPr>
                            <a:rPr lang="en-IN" sz="2400" b="1" i="1" smtClean="0">
                              <a:solidFill>
                                <a:srgbClr val="000000"/>
                              </a:solidFill>
                              <a:latin typeface="Cambria Math"/>
                            </a:rPr>
                          </m:ctrlPr>
                        </m:sSubPr>
                        <m:e>
                          <m:r>
                            <a:rPr lang="en-IN" sz="2400" b="1" i="1" smtClean="0">
                              <a:solidFill>
                                <a:srgbClr val="000000"/>
                              </a:solidFill>
                              <a:latin typeface="Cambria Math" panose="02040503050406030204" pitchFamily="18" charset="0"/>
                            </a:rPr>
                            <m:t>𝒚</m:t>
                          </m:r>
                        </m:e>
                        <m:sub>
                          <m:r>
                            <a:rPr lang="en-IN" sz="2400" b="1" i="1" smtClean="0">
                              <a:solidFill>
                                <a:srgbClr val="000000"/>
                              </a:solidFill>
                              <a:latin typeface="Cambria Math" panose="02040503050406030204" pitchFamily="18" charset="0"/>
                            </a:rPr>
                            <m:t>𝟏</m:t>
                          </m:r>
                        </m:sub>
                      </m:sSub>
                      <m:r>
                        <a:rPr lang="en-IN" sz="2400" b="1" i="1" smtClean="0">
                          <a:solidFill>
                            <a:srgbClr val="000000"/>
                          </a:solidFill>
                          <a:latin typeface="Cambria Math" panose="02040503050406030204" pitchFamily="18" charset="0"/>
                        </a:rPr>
                        <m:t>,</m:t>
                      </m:r>
                      <m:sSub>
                        <m:sSubPr>
                          <m:ctrlPr>
                            <a:rPr lang="en-IN" sz="2400" b="1" i="1" smtClean="0">
                              <a:solidFill>
                                <a:srgbClr val="000000"/>
                              </a:solidFill>
                              <a:latin typeface="Cambria Math"/>
                            </a:rPr>
                          </m:ctrlPr>
                        </m:sSubPr>
                        <m:e>
                          <m:r>
                            <a:rPr lang="el-GR" sz="2400" b="1" i="1" smtClean="0">
                              <a:solidFill>
                                <a:srgbClr val="000000"/>
                              </a:solidFill>
                              <a:latin typeface="Cambria Math" panose="02040503050406030204" pitchFamily="18" charset="0"/>
                              <a:ea typeface="Cambria Math" panose="02040503050406030204" pitchFamily="18" charset="0"/>
                            </a:rPr>
                            <m:t>𝝓</m:t>
                          </m:r>
                        </m:e>
                        <m:sub>
                          <m:r>
                            <a:rPr lang="en-IN" sz="2400" b="1" i="1" smtClean="0">
                              <a:solidFill>
                                <a:srgbClr val="000000"/>
                              </a:solidFill>
                              <a:latin typeface="Cambria Math" panose="02040503050406030204" pitchFamily="18" charset="0"/>
                            </a:rPr>
                            <m:t>𝟏</m:t>
                          </m:r>
                        </m:sub>
                      </m:sSub>
                      <m:r>
                        <a:rPr lang="en-IN" sz="2400" b="1" i="1" smtClean="0">
                          <a:solidFill>
                            <a:srgbClr val="000000"/>
                          </a:solidFill>
                          <a:latin typeface="Cambria Math" panose="02040503050406030204" pitchFamily="18" charset="0"/>
                        </a:rPr>
                        <m:t>,</m:t>
                      </m:r>
                      <m:sSub>
                        <m:sSubPr>
                          <m:ctrlPr>
                            <a:rPr lang="en-IN" sz="2400" b="1" i="1" smtClean="0">
                              <a:solidFill>
                                <a:srgbClr val="000000"/>
                              </a:solidFill>
                              <a:latin typeface="Cambria Math"/>
                            </a:rPr>
                          </m:ctrlPr>
                        </m:sSubPr>
                        <m:e>
                          <m:r>
                            <a:rPr lang="en-IN" sz="2400" b="1" i="1" smtClean="0">
                              <a:solidFill>
                                <a:srgbClr val="000000"/>
                              </a:solidFill>
                              <a:latin typeface="Cambria Math" panose="02040503050406030204" pitchFamily="18" charset="0"/>
                            </a:rPr>
                            <m:t>𝒙</m:t>
                          </m:r>
                        </m:e>
                        <m:sub>
                          <m:r>
                            <a:rPr lang="en-IN" sz="2400" b="1" i="1" smtClean="0">
                              <a:solidFill>
                                <a:srgbClr val="000000"/>
                              </a:solidFill>
                              <a:latin typeface="Cambria Math" panose="02040503050406030204" pitchFamily="18" charset="0"/>
                            </a:rPr>
                            <m:t>𝟐</m:t>
                          </m:r>
                        </m:sub>
                      </m:sSub>
                      <m:r>
                        <a:rPr lang="en-IN" sz="2400" b="1" i="1" smtClean="0">
                          <a:solidFill>
                            <a:srgbClr val="000000"/>
                          </a:solidFill>
                          <a:latin typeface="Cambria Math" panose="02040503050406030204" pitchFamily="18" charset="0"/>
                        </a:rPr>
                        <m:t>,</m:t>
                      </m:r>
                      <m:sSub>
                        <m:sSubPr>
                          <m:ctrlPr>
                            <a:rPr lang="en-IN" sz="2400" b="1" i="1">
                              <a:solidFill>
                                <a:srgbClr val="000000"/>
                              </a:solidFill>
                              <a:latin typeface="Cambria Math"/>
                            </a:rPr>
                          </m:ctrlPr>
                        </m:sSubPr>
                        <m:e>
                          <m:r>
                            <a:rPr lang="en-IN" sz="2400" b="1" i="1" smtClean="0">
                              <a:solidFill>
                                <a:srgbClr val="000000"/>
                              </a:solidFill>
                              <a:latin typeface="Cambria Math" panose="02040503050406030204" pitchFamily="18" charset="0"/>
                            </a:rPr>
                            <m:t>𝒚</m:t>
                          </m:r>
                        </m:e>
                        <m:sub>
                          <m:r>
                            <a:rPr lang="en-IN" sz="2400" b="1" i="1" smtClean="0">
                              <a:solidFill>
                                <a:srgbClr val="000000"/>
                              </a:solidFill>
                              <a:latin typeface="Cambria Math" panose="02040503050406030204" pitchFamily="18" charset="0"/>
                            </a:rPr>
                            <m:t>𝟐</m:t>
                          </m:r>
                        </m:sub>
                      </m:sSub>
                      <m:r>
                        <a:rPr lang="en-IN" sz="2400" b="1" i="1">
                          <a:solidFill>
                            <a:srgbClr val="000000"/>
                          </a:solidFill>
                          <a:latin typeface="Cambria Math" panose="02040503050406030204" pitchFamily="18" charset="0"/>
                        </a:rPr>
                        <m:t>,</m:t>
                      </m:r>
                      <m:sSub>
                        <m:sSubPr>
                          <m:ctrlPr>
                            <a:rPr lang="en-IN" sz="2400" b="1" i="1">
                              <a:solidFill>
                                <a:srgbClr val="000000"/>
                              </a:solidFill>
                              <a:latin typeface="Cambria Math"/>
                            </a:rPr>
                          </m:ctrlPr>
                        </m:sSubPr>
                        <m:e>
                          <m:r>
                            <a:rPr lang="el-GR" sz="2400" b="1" i="1" smtClean="0">
                              <a:solidFill>
                                <a:srgbClr val="000000"/>
                              </a:solidFill>
                              <a:latin typeface="Cambria Math" panose="02040503050406030204" pitchFamily="18" charset="0"/>
                              <a:ea typeface="Cambria Math" panose="02040503050406030204" pitchFamily="18" charset="0"/>
                            </a:rPr>
                            <m:t>𝝓</m:t>
                          </m:r>
                        </m:e>
                        <m:sub>
                          <m:r>
                            <a:rPr lang="en-IN" sz="2400" b="1" i="1" smtClean="0">
                              <a:solidFill>
                                <a:srgbClr val="000000"/>
                              </a:solidFill>
                              <a:latin typeface="Cambria Math" panose="02040503050406030204" pitchFamily="18" charset="0"/>
                            </a:rPr>
                            <m:t>𝟐</m:t>
                          </m:r>
                        </m:sub>
                      </m:sSub>
                      <m:r>
                        <a:rPr lang="en-IN" sz="2400" b="1" i="1" smtClean="0">
                          <a:solidFill>
                            <a:srgbClr val="000000"/>
                          </a:solidFill>
                          <a:latin typeface="Cambria Math" panose="02040503050406030204" pitchFamily="18" charset="0"/>
                        </a:rPr>
                        <m:t>)</m:t>
                      </m:r>
                    </m:oMath>
                  </m:oMathPara>
                </a14:m>
                <a:endParaRPr lang="en-IN" sz="2400" b="1" dirty="0">
                  <a:solidFill>
                    <a:srgbClr val="000000"/>
                  </a:solidFill>
                </a:endParaRPr>
              </a:p>
            </p:txBody>
          </p:sp>
        </mc:Choice>
        <mc:Fallback xmlns="">
          <p:sp>
            <p:nvSpPr>
              <p:cNvPr id="8" name="TextBox 7">
                <a:extLst>
                  <a:ext uri="{FF2B5EF4-FFF2-40B4-BE49-F238E27FC236}">
                    <a16:creationId xmlns:a16="http://schemas.microsoft.com/office/drawing/2014/main" id="{A477B91C-A205-4751-861C-53491DB2451E}"/>
                  </a:ext>
                </a:extLst>
              </p:cNvPr>
              <p:cNvSpPr txBox="1">
                <a:spLocks noRot="1" noChangeAspect="1" noMove="1" noResize="1" noEditPoints="1" noAdjustHandles="1" noChangeArrowheads="1" noChangeShapeType="1" noTextEdit="1"/>
              </p:cNvSpPr>
              <p:nvPr/>
            </p:nvSpPr>
            <p:spPr>
              <a:xfrm>
                <a:off x="14963" y="4155117"/>
                <a:ext cx="3668312" cy="369332"/>
              </a:xfrm>
              <a:prstGeom prst="rect">
                <a:avLst/>
              </a:prstGeom>
              <a:blipFill>
                <a:blip r:embed="rId2"/>
                <a:stretch>
                  <a:fillRect l="-166" r="-1163" b="-3833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 xmlns:a16="http://schemas.microsoft.com/office/drawing/2014/main" id="{222F9945-6213-4572-9154-A05BD838310A}"/>
                  </a:ext>
                </a:extLst>
              </p:cNvPr>
              <p:cNvSpPr txBox="1"/>
              <p:nvPr/>
            </p:nvSpPr>
            <p:spPr>
              <a:xfrm>
                <a:off x="-10231" y="4904105"/>
                <a:ext cx="4140301"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IN" sz="2400" i="1" smtClean="0">
                          <a:solidFill>
                            <a:srgbClr val="000000"/>
                          </a:solidFill>
                          <a:latin typeface="Cambria Math" panose="02040503050406030204" pitchFamily="18" charset="0"/>
                        </a:rPr>
                        <m:t>𝑊𝑒</m:t>
                      </m:r>
                      <m:r>
                        <a:rPr lang="en-IN" sz="2400" i="1" smtClean="0">
                          <a:solidFill>
                            <a:srgbClr val="000000"/>
                          </a:solidFill>
                          <a:latin typeface="Cambria Math" panose="02040503050406030204" pitchFamily="18" charset="0"/>
                        </a:rPr>
                        <m:t> </m:t>
                      </m:r>
                      <m:r>
                        <a:rPr lang="en-IN" sz="2400" i="1" smtClean="0">
                          <a:solidFill>
                            <a:srgbClr val="000000"/>
                          </a:solidFill>
                          <a:latin typeface="Cambria Math" panose="02040503050406030204" pitchFamily="18" charset="0"/>
                        </a:rPr>
                        <m:t>h𝑎𝑣𝑒</m:t>
                      </m:r>
                      <m:r>
                        <a:rPr lang="en-IN" sz="2400" i="1" smtClean="0">
                          <a:solidFill>
                            <a:srgbClr val="000000"/>
                          </a:solidFill>
                          <a:latin typeface="Cambria Math" panose="02040503050406030204" pitchFamily="18" charset="0"/>
                        </a:rPr>
                        <m:t>,</m:t>
                      </m:r>
                      <m:func>
                        <m:funcPr>
                          <m:ctrlPr>
                            <a:rPr lang="en-IN" sz="2400" i="1" smtClean="0">
                              <a:solidFill>
                                <a:srgbClr val="000000"/>
                              </a:solidFill>
                              <a:latin typeface="Cambria Math"/>
                            </a:rPr>
                          </m:ctrlPr>
                        </m:funcPr>
                        <m:fName>
                          <m:r>
                            <m:rPr>
                              <m:sty m:val="p"/>
                            </m:rPr>
                            <a:rPr lang="en-IN" sz="2400" smtClean="0">
                              <a:solidFill>
                                <a:srgbClr val="000000"/>
                              </a:solidFill>
                              <a:latin typeface="Cambria Math" panose="02040503050406030204" pitchFamily="18" charset="0"/>
                            </a:rPr>
                            <m:t>dim</m:t>
                          </m:r>
                        </m:fName>
                        <m:e>
                          <m:d>
                            <m:dPr>
                              <m:ctrlPr>
                                <a:rPr lang="en-IN" sz="2400" i="1" smtClean="0">
                                  <a:solidFill>
                                    <a:srgbClr val="000000"/>
                                  </a:solidFill>
                                  <a:latin typeface="Cambria Math"/>
                                </a:rPr>
                              </m:ctrlPr>
                            </m:dPr>
                            <m:e>
                              <m:r>
                                <a:rPr lang="en-IN" sz="2400" i="1" smtClean="0">
                                  <a:solidFill>
                                    <a:srgbClr val="000000"/>
                                  </a:solidFill>
                                  <a:latin typeface="Cambria Math" panose="02040503050406030204" pitchFamily="18" charset="0"/>
                                </a:rPr>
                                <m:t>𝐶</m:t>
                              </m:r>
                            </m:e>
                          </m:d>
                        </m:e>
                      </m:func>
                      <m:r>
                        <a:rPr lang="en-IN" sz="2400" i="1" smtClean="0">
                          <a:solidFill>
                            <a:srgbClr val="000000"/>
                          </a:solidFill>
                          <a:latin typeface="Cambria Math" panose="02040503050406030204" pitchFamily="18" charset="0"/>
                        </a:rPr>
                        <m:t>=2</m:t>
                      </m:r>
                      <m:r>
                        <a:rPr lang="en-IN" sz="2400" i="1" smtClean="0">
                          <a:solidFill>
                            <a:srgbClr val="000000"/>
                          </a:solidFill>
                          <a:latin typeface="Cambria Math" panose="02040503050406030204" pitchFamily="18" charset="0"/>
                          <a:ea typeface="Cambria Math" panose="02040503050406030204" pitchFamily="18" charset="0"/>
                        </a:rPr>
                        <m:t>×3=6</m:t>
                      </m:r>
                    </m:oMath>
                  </m:oMathPara>
                </a14:m>
                <a:endParaRPr lang="en-IN" sz="2400" dirty="0">
                  <a:solidFill>
                    <a:srgbClr val="000000"/>
                  </a:solidFill>
                </a:endParaRPr>
              </a:p>
            </p:txBody>
          </p:sp>
        </mc:Choice>
        <mc:Fallback xmlns="">
          <p:sp>
            <p:nvSpPr>
              <p:cNvPr id="9" name="TextBox 8">
                <a:extLst>
                  <a:ext uri="{FF2B5EF4-FFF2-40B4-BE49-F238E27FC236}">
                    <a16:creationId xmlns:a16="http://schemas.microsoft.com/office/drawing/2014/main" id="{222F9945-6213-4572-9154-A05BD838310A}"/>
                  </a:ext>
                </a:extLst>
              </p:cNvPr>
              <p:cNvSpPr txBox="1">
                <a:spLocks noRot="1" noChangeAspect="1" noMove="1" noResize="1" noEditPoints="1" noAdjustHandles="1" noChangeArrowheads="1" noChangeShapeType="1" noTextEdit="1"/>
              </p:cNvSpPr>
              <p:nvPr/>
            </p:nvSpPr>
            <p:spPr>
              <a:xfrm>
                <a:off x="-10231" y="4904105"/>
                <a:ext cx="4140301" cy="369332"/>
              </a:xfrm>
              <a:prstGeom prst="rect">
                <a:avLst/>
              </a:prstGeom>
              <a:blipFill>
                <a:blip r:embed="rId3"/>
                <a:stretch>
                  <a:fillRect b="-11475"/>
                </a:stretch>
              </a:blipFill>
            </p:spPr>
            <p:txBody>
              <a:bodyPr/>
              <a:lstStyle/>
              <a:p>
                <a:r>
                  <a:rPr lang="en-IN">
                    <a:noFill/>
                  </a:rPr>
                  <a:t> </a:t>
                </a:r>
              </a:p>
            </p:txBody>
          </p:sp>
        </mc:Fallback>
      </mc:AlternateContent>
      <p:grpSp>
        <p:nvGrpSpPr>
          <p:cNvPr id="10" name="Group 9">
            <a:extLst>
              <a:ext uri="{FF2B5EF4-FFF2-40B4-BE49-F238E27FC236}">
                <a16:creationId xmlns="" xmlns:a16="http://schemas.microsoft.com/office/drawing/2014/main" id="{8CA9480B-1433-4245-AFFB-0C840044D69C}"/>
              </a:ext>
            </a:extLst>
          </p:cNvPr>
          <p:cNvGrpSpPr/>
          <p:nvPr/>
        </p:nvGrpSpPr>
        <p:grpSpPr>
          <a:xfrm>
            <a:off x="294379" y="1513427"/>
            <a:ext cx="3099138" cy="2487820"/>
            <a:chOff x="662241" y="3499882"/>
            <a:chExt cx="3099138" cy="2487820"/>
          </a:xfrm>
        </p:grpSpPr>
        <p:cxnSp>
          <p:nvCxnSpPr>
            <p:cNvPr id="11" name="Straight Arrow Connector 10">
              <a:extLst>
                <a:ext uri="{FF2B5EF4-FFF2-40B4-BE49-F238E27FC236}">
                  <a16:creationId xmlns="" xmlns:a16="http://schemas.microsoft.com/office/drawing/2014/main" id="{5FCB1AF1-67F7-4FBF-9727-DF41121005EB}"/>
                </a:ext>
              </a:extLst>
            </p:cNvPr>
            <p:cNvCxnSpPr/>
            <p:nvPr/>
          </p:nvCxnSpPr>
          <p:spPr>
            <a:xfrm flipV="1">
              <a:off x="775253" y="3840947"/>
              <a:ext cx="0" cy="18288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 xmlns:a16="http://schemas.microsoft.com/office/drawing/2014/main" id="{3A553F71-A657-4A17-A5F9-D78433EB6D2D}"/>
                </a:ext>
              </a:extLst>
            </p:cNvPr>
            <p:cNvCxnSpPr/>
            <p:nvPr/>
          </p:nvCxnSpPr>
          <p:spPr>
            <a:xfrm>
              <a:off x="775253" y="5669747"/>
              <a:ext cx="189407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 xmlns:a16="http://schemas.microsoft.com/office/drawing/2014/main" id="{F0C114DE-2C6E-48A5-AE1F-26E994E78DF7}"/>
                    </a:ext>
                  </a:extLst>
                </p:cNvPr>
                <p:cNvSpPr txBox="1"/>
                <p:nvPr/>
              </p:nvSpPr>
              <p:spPr>
                <a:xfrm>
                  <a:off x="2745942" y="5572204"/>
                  <a:ext cx="21800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IN" b="1" i="1" smtClean="0">
                            <a:solidFill>
                              <a:srgbClr val="000000"/>
                            </a:solidFill>
                            <a:latin typeface="Cambria Math" panose="02040503050406030204" pitchFamily="18" charset="0"/>
                          </a:rPr>
                          <m:t>𝑿</m:t>
                        </m:r>
                      </m:oMath>
                    </m:oMathPara>
                  </a14:m>
                  <a:endParaRPr lang="en-IN" b="1" dirty="0">
                    <a:solidFill>
                      <a:srgbClr val="000000"/>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2745942" y="5572204"/>
                  <a:ext cx="218008" cy="276999"/>
                </a:xfrm>
                <a:prstGeom prst="rect">
                  <a:avLst/>
                </a:prstGeom>
                <a:blipFill>
                  <a:blip r:embed="rId4"/>
                  <a:stretch>
                    <a:fillRect l="-22222" r="-25000" b="-869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 xmlns:a16="http://schemas.microsoft.com/office/drawing/2014/main" id="{50C6F6A9-2B83-4132-B2D8-CDB28672A219}"/>
                    </a:ext>
                  </a:extLst>
                </p:cNvPr>
                <p:cNvSpPr txBox="1"/>
                <p:nvPr/>
              </p:nvSpPr>
              <p:spPr>
                <a:xfrm>
                  <a:off x="801865" y="3626357"/>
                  <a:ext cx="203581"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IN" b="1" i="1" smtClean="0">
                            <a:solidFill>
                              <a:srgbClr val="000000"/>
                            </a:solidFill>
                            <a:latin typeface="Cambria Math" panose="02040503050406030204" pitchFamily="18" charset="0"/>
                          </a:rPr>
                          <m:t>𝒀</m:t>
                        </m:r>
                      </m:oMath>
                    </m:oMathPara>
                  </a14:m>
                  <a:endParaRPr lang="en-IN" b="1" dirty="0">
                    <a:solidFill>
                      <a:srgbClr val="000000"/>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801865" y="3626357"/>
                  <a:ext cx="203581" cy="276999"/>
                </a:xfrm>
                <a:prstGeom prst="rect">
                  <a:avLst/>
                </a:prstGeom>
                <a:blipFill>
                  <a:blip r:embed="rId5"/>
                  <a:stretch>
                    <a:fillRect l="-23529" r="-26471" b="-1111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 xmlns:a16="http://schemas.microsoft.com/office/drawing/2014/main" id="{55430418-C320-4B98-8B6F-4530D373C057}"/>
                    </a:ext>
                  </a:extLst>
                </p:cNvPr>
                <p:cNvSpPr txBox="1"/>
                <p:nvPr/>
              </p:nvSpPr>
              <p:spPr>
                <a:xfrm>
                  <a:off x="954345" y="5049978"/>
                  <a:ext cx="1081835"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IN" b="1" i="1" smtClean="0">
                                <a:solidFill>
                                  <a:srgbClr val="000000"/>
                                </a:solidFill>
                                <a:latin typeface="Cambria Math"/>
                              </a:rPr>
                            </m:ctrlPr>
                          </m:sSubPr>
                          <m:e>
                            <m:r>
                              <a:rPr lang="en-IN" b="1" i="1" smtClean="0">
                                <a:solidFill>
                                  <a:srgbClr val="000000"/>
                                </a:solidFill>
                                <a:latin typeface="Cambria Math" panose="02040503050406030204" pitchFamily="18" charset="0"/>
                              </a:rPr>
                              <m:t>𝒑</m:t>
                            </m:r>
                          </m:e>
                          <m:sub>
                            <m:r>
                              <a:rPr lang="en-IN" b="1" i="1" smtClean="0">
                                <a:solidFill>
                                  <a:srgbClr val="000000"/>
                                </a:solidFill>
                                <a:latin typeface="Cambria Math" panose="02040503050406030204" pitchFamily="18" charset="0"/>
                              </a:rPr>
                              <m:t>𝟐</m:t>
                            </m:r>
                          </m:sub>
                        </m:sSub>
                        <m:r>
                          <a:rPr lang="en-IN" b="1" i="1" smtClean="0">
                            <a:solidFill>
                              <a:srgbClr val="000000"/>
                            </a:solidFill>
                            <a:latin typeface="Cambria Math" panose="02040503050406030204" pitchFamily="18" charset="0"/>
                          </a:rPr>
                          <m:t>(</m:t>
                        </m:r>
                        <m:sSub>
                          <m:sSubPr>
                            <m:ctrlPr>
                              <a:rPr lang="en-IN" b="1" i="1" smtClean="0">
                                <a:solidFill>
                                  <a:srgbClr val="000000"/>
                                </a:solidFill>
                                <a:latin typeface="Cambria Math"/>
                              </a:rPr>
                            </m:ctrlPr>
                          </m:sSubPr>
                          <m:e>
                            <m:r>
                              <a:rPr lang="en-IN" b="1" i="1" smtClean="0">
                                <a:solidFill>
                                  <a:srgbClr val="000000"/>
                                </a:solidFill>
                                <a:latin typeface="Cambria Math" panose="02040503050406030204" pitchFamily="18" charset="0"/>
                              </a:rPr>
                              <m:t>𝒙</m:t>
                            </m:r>
                          </m:e>
                          <m:sub>
                            <m:r>
                              <a:rPr lang="en-IN" b="1" i="1" smtClean="0">
                                <a:solidFill>
                                  <a:srgbClr val="000000"/>
                                </a:solidFill>
                                <a:latin typeface="Cambria Math" panose="02040503050406030204" pitchFamily="18" charset="0"/>
                              </a:rPr>
                              <m:t>𝟐</m:t>
                            </m:r>
                          </m:sub>
                        </m:sSub>
                        <m:r>
                          <a:rPr lang="en-IN" b="1" i="1" smtClean="0">
                            <a:solidFill>
                              <a:srgbClr val="000000"/>
                            </a:solidFill>
                            <a:latin typeface="Cambria Math" panose="02040503050406030204" pitchFamily="18" charset="0"/>
                          </a:rPr>
                          <m:t>,</m:t>
                        </m:r>
                        <m:sSub>
                          <m:sSubPr>
                            <m:ctrlPr>
                              <a:rPr lang="en-IN" b="1" i="1" smtClean="0">
                                <a:solidFill>
                                  <a:srgbClr val="000000"/>
                                </a:solidFill>
                                <a:latin typeface="Cambria Math"/>
                              </a:rPr>
                            </m:ctrlPr>
                          </m:sSubPr>
                          <m:e>
                            <m:r>
                              <a:rPr lang="en-IN" b="1" i="1" smtClean="0">
                                <a:solidFill>
                                  <a:srgbClr val="000000"/>
                                </a:solidFill>
                                <a:latin typeface="Cambria Math" panose="02040503050406030204" pitchFamily="18" charset="0"/>
                              </a:rPr>
                              <m:t>𝒚</m:t>
                            </m:r>
                          </m:e>
                          <m:sub>
                            <m:r>
                              <a:rPr lang="en-IN" b="1" i="1" smtClean="0">
                                <a:solidFill>
                                  <a:srgbClr val="000000"/>
                                </a:solidFill>
                                <a:latin typeface="Cambria Math" panose="02040503050406030204" pitchFamily="18" charset="0"/>
                              </a:rPr>
                              <m:t>𝟐</m:t>
                            </m:r>
                          </m:sub>
                        </m:sSub>
                        <m:r>
                          <a:rPr lang="en-IN" b="1" i="1" smtClean="0">
                            <a:solidFill>
                              <a:srgbClr val="000000"/>
                            </a:solidFill>
                            <a:latin typeface="Cambria Math" panose="02040503050406030204" pitchFamily="18" charset="0"/>
                          </a:rPr>
                          <m:t>)</m:t>
                        </m:r>
                      </m:oMath>
                    </m:oMathPara>
                  </a14:m>
                  <a:endParaRPr lang="en-IN" b="1" dirty="0">
                    <a:solidFill>
                      <a:srgbClr val="000000"/>
                    </a:solidFill>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954345" y="5049978"/>
                  <a:ext cx="1081835" cy="276999"/>
                </a:xfrm>
                <a:prstGeom prst="rect">
                  <a:avLst/>
                </a:prstGeom>
                <a:blipFill>
                  <a:blip r:embed="rId6"/>
                  <a:stretch>
                    <a:fillRect l="-5056" t="-2222" r="-7303" b="-3777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 xmlns:a16="http://schemas.microsoft.com/office/drawing/2014/main" id="{6DBED652-9F43-4063-B0C5-424E03B6EFBA}"/>
                    </a:ext>
                  </a:extLst>
                </p:cNvPr>
                <p:cNvSpPr txBox="1"/>
                <p:nvPr/>
              </p:nvSpPr>
              <p:spPr>
                <a:xfrm>
                  <a:off x="1345947" y="3499882"/>
                  <a:ext cx="1081835"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IN" b="1" i="1" smtClean="0">
                                <a:solidFill>
                                  <a:srgbClr val="000000"/>
                                </a:solidFill>
                                <a:latin typeface="Cambria Math"/>
                              </a:rPr>
                            </m:ctrlPr>
                          </m:sSubPr>
                          <m:e>
                            <m:r>
                              <a:rPr lang="en-IN" b="1" i="1" smtClean="0">
                                <a:solidFill>
                                  <a:srgbClr val="000000"/>
                                </a:solidFill>
                                <a:latin typeface="Cambria Math" panose="02040503050406030204" pitchFamily="18" charset="0"/>
                              </a:rPr>
                              <m:t>𝒑</m:t>
                            </m:r>
                          </m:e>
                          <m:sub>
                            <m:r>
                              <a:rPr lang="en-IN" b="1" i="1" smtClean="0">
                                <a:solidFill>
                                  <a:srgbClr val="000000"/>
                                </a:solidFill>
                                <a:latin typeface="Cambria Math" panose="02040503050406030204" pitchFamily="18" charset="0"/>
                              </a:rPr>
                              <m:t>𝟏</m:t>
                            </m:r>
                          </m:sub>
                        </m:sSub>
                        <m:r>
                          <a:rPr lang="en-IN" b="1" i="1" smtClean="0">
                            <a:solidFill>
                              <a:srgbClr val="000000"/>
                            </a:solidFill>
                            <a:latin typeface="Cambria Math" panose="02040503050406030204" pitchFamily="18" charset="0"/>
                          </a:rPr>
                          <m:t>(</m:t>
                        </m:r>
                        <m:sSub>
                          <m:sSubPr>
                            <m:ctrlPr>
                              <a:rPr lang="en-IN" b="1" i="1" smtClean="0">
                                <a:solidFill>
                                  <a:srgbClr val="000000"/>
                                </a:solidFill>
                                <a:latin typeface="Cambria Math"/>
                              </a:rPr>
                            </m:ctrlPr>
                          </m:sSubPr>
                          <m:e>
                            <m:r>
                              <a:rPr lang="en-IN" b="1" i="1" smtClean="0">
                                <a:solidFill>
                                  <a:srgbClr val="000000"/>
                                </a:solidFill>
                                <a:latin typeface="Cambria Math" panose="02040503050406030204" pitchFamily="18" charset="0"/>
                              </a:rPr>
                              <m:t>𝒙</m:t>
                            </m:r>
                          </m:e>
                          <m:sub>
                            <m:r>
                              <a:rPr lang="en-IN" b="1" i="1" smtClean="0">
                                <a:solidFill>
                                  <a:srgbClr val="000000"/>
                                </a:solidFill>
                                <a:latin typeface="Cambria Math" panose="02040503050406030204" pitchFamily="18" charset="0"/>
                              </a:rPr>
                              <m:t>𝟏</m:t>
                            </m:r>
                          </m:sub>
                        </m:sSub>
                        <m:r>
                          <a:rPr lang="en-IN" b="1" i="1" smtClean="0">
                            <a:solidFill>
                              <a:srgbClr val="000000"/>
                            </a:solidFill>
                            <a:latin typeface="Cambria Math" panose="02040503050406030204" pitchFamily="18" charset="0"/>
                          </a:rPr>
                          <m:t>,</m:t>
                        </m:r>
                        <m:sSub>
                          <m:sSubPr>
                            <m:ctrlPr>
                              <a:rPr lang="en-IN" b="1" i="1" smtClean="0">
                                <a:solidFill>
                                  <a:srgbClr val="000000"/>
                                </a:solidFill>
                                <a:latin typeface="Cambria Math"/>
                              </a:rPr>
                            </m:ctrlPr>
                          </m:sSubPr>
                          <m:e>
                            <m:r>
                              <a:rPr lang="en-IN" b="1" i="1" smtClean="0">
                                <a:solidFill>
                                  <a:srgbClr val="000000"/>
                                </a:solidFill>
                                <a:latin typeface="Cambria Math" panose="02040503050406030204" pitchFamily="18" charset="0"/>
                              </a:rPr>
                              <m:t>𝒚</m:t>
                            </m:r>
                          </m:e>
                          <m:sub>
                            <m:r>
                              <a:rPr lang="en-IN" b="1" i="1" smtClean="0">
                                <a:solidFill>
                                  <a:srgbClr val="000000"/>
                                </a:solidFill>
                                <a:latin typeface="Cambria Math" panose="02040503050406030204" pitchFamily="18" charset="0"/>
                              </a:rPr>
                              <m:t>𝟏</m:t>
                            </m:r>
                          </m:sub>
                        </m:sSub>
                        <m:r>
                          <a:rPr lang="en-IN" b="1" i="1" smtClean="0">
                            <a:solidFill>
                              <a:srgbClr val="000000"/>
                            </a:solidFill>
                            <a:latin typeface="Cambria Math" panose="02040503050406030204" pitchFamily="18" charset="0"/>
                          </a:rPr>
                          <m:t>)</m:t>
                        </m:r>
                      </m:oMath>
                    </m:oMathPara>
                  </a14:m>
                  <a:endParaRPr lang="en-IN" b="1" dirty="0">
                    <a:solidFill>
                      <a:srgbClr val="000000"/>
                    </a:solidFill>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1345947" y="3499882"/>
                  <a:ext cx="1081835" cy="276999"/>
                </a:xfrm>
                <a:prstGeom prst="rect">
                  <a:avLst/>
                </a:prstGeom>
                <a:blipFill>
                  <a:blip r:embed="rId7"/>
                  <a:stretch>
                    <a:fillRect l="-5056" r="-7303" b="-34783"/>
                  </a:stretch>
                </a:blipFill>
              </p:spPr>
              <p:txBody>
                <a:bodyPr/>
                <a:lstStyle/>
                <a:p>
                  <a:r>
                    <a:rPr lang="en-IN">
                      <a:noFill/>
                    </a:rPr>
                    <a:t> </a:t>
                  </a:r>
                </a:p>
              </p:txBody>
            </p:sp>
          </mc:Fallback>
        </mc:AlternateContent>
        <p:sp>
          <p:nvSpPr>
            <p:cNvPr id="17" name="Arc 16">
              <a:extLst>
                <a:ext uri="{FF2B5EF4-FFF2-40B4-BE49-F238E27FC236}">
                  <a16:creationId xmlns="" xmlns:a16="http://schemas.microsoft.com/office/drawing/2014/main" id="{4B338FF6-66AA-4C7E-AA20-7700BDC63F30}"/>
                </a:ext>
              </a:extLst>
            </p:cNvPr>
            <p:cNvSpPr/>
            <p:nvPr/>
          </p:nvSpPr>
          <p:spPr>
            <a:xfrm rot="19059061">
              <a:off x="1324411" y="4660765"/>
              <a:ext cx="771689" cy="504914"/>
            </a:xfrm>
            <a:prstGeom prst="arc">
              <a:avLst>
                <a:gd name="adj1" fmla="val 16278218"/>
                <a:gd name="adj2" fmla="val 21571081"/>
              </a:avLst>
            </a:prstGeom>
            <a:ln w="28575">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rgbClr val="000000"/>
                </a:solidFill>
              </a:endParaRPr>
            </a:p>
          </p:txBody>
        </p:sp>
        <p:cxnSp>
          <p:nvCxnSpPr>
            <p:cNvPr id="18" name="Straight Arrow Connector 17">
              <a:extLst>
                <a:ext uri="{FF2B5EF4-FFF2-40B4-BE49-F238E27FC236}">
                  <a16:creationId xmlns="" xmlns:a16="http://schemas.microsoft.com/office/drawing/2014/main" id="{A22B0EF6-60D5-4101-BE82-50807ABEA107}"/>
                </a:ext>
              </a:extLst>
            </p:cNvPr>
            <p:cNvCxnSpPr/>
            <p:nvPr/>
          </p:nvCxnSpPr>
          <p:spPr>
            <a:xfrm>
              <a:off x="1005446" y="4210279"/>
              <a:ext cx="0" cy="49693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 xmlns:a16="http://schemas.microsoft.com/office/drawing/2014/main" id="{59F9C2A8-FFB1-4E9C-9C25-6CF78D2DB3C5}"/>
                </a:ext>
              </a:extLst>
            </p:cNvPr>
            <p:cNvCxnSpPr/>
            <p:nvPr/>
          </p:nvCxnSpPr>
          <p:spPr>
            <a:xfrm>
              <a:off x="1736636" y="5551183"/>
              <a:ext cx="599089"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 xmlns:a16="http://schemas.microsoft.com/office/drawing/2014/main" id="{4F72D905-1C51-47E6-AC78-28921B229CBE}"/>
                    </a:ext>
                  </a:extLst>
                </p:cNvPr>
                <p:cNvSpPr txBox="1"/>
                <p:nvPr/>
              </p:nvSpPr>
              <p:spPr>
                <a:xfrm>
                  <a:off x="662241" y="5710703"/>
                  <a:ext cx="22602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IN" b="1" i="1" smtClean="0">
                            <a:solidFill>
                              <a:srgbClr val="000000"/>
                            </a:solidFill>
                            <a:latin typeface="Cambria Math" panose="02040503050406030204" pitchFamily="18" charset="0"/>
                          </a:rPr>
                          <m:t>𝑶</m:t>
                        </m:r>
                      </m:oMath>
                    </m:oMathPara>
                  </a14:m>
                  <a:endParaRPr lang="en-IN" b="1" dirty="0">
                    <a:solidFill>
                      <a:srgbClr val="000000"/>
                    </a:solidFill>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662241" y="5710703"/>
                  <a:ext cx="226024" cy="276999"/>
                </a:xfrm>
                <a:prstGeom prst="rect">
                  <a:avLst/>
                </a:prstGeom>
                <a:blipFill>
                  <a:blip r:embed="rId8"/>
                  <a:stretch>
                    <a:fillRect l="-21622" r="-27027" b="-888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 xmlns:a16="http://schemas.microsoft.com/office/drawing/2014/main" id="{A8BC1E3F-5A04-43D0-8D84-078F9B161F8F}"/>
                    </a:ext>
                  </a:extLst>
                </p:cNvPr>
                <p:cNvSpPr txBox="1"/>
                <p:nvPr/>
              </p:nvSpPr>
              <p:spPr>
                <a:xfrm>
                  <a:off x="2265483" y="4945224"/>
                  <a:ext cx="1081835"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IN" b="1" i="1" smtClean="0">
                                <a:solidFill>
                                  <a:srgbClr val="000000"/>
                                </a:solidFill>
                                <a:latin typeface="Cambria Math"/>
                              </a:rPr>
                            </m:ctrlPr>
                          </m:sSubPr>
                          <m:e>
                            <m:r>
                              <a:rPr lang="en-IN" b="1" i="1" smtClean="0">
                                <a:solidFill>
                                  <a:srgbClr val="000000"/>
                                </a:solidFill>
                                <a:latin typeface="Cambria Math" panose="02040503050406030204" pitchFamily="18" charset="0"/>
                              </a:rPr>
                              <m:t>𝒑</m:t>
                            </m:r>
                          </m:e>
                          <m:sub>
                            <m:r>
                              <a:rPr lang="en-IN" b="1" i="1" smtClean="0">
                                <a:solidFill>
                                  <a:srgbClr val="000000"/>
                                </a:solidFill>
                                <a:latin typeface="Cambria Math" panose="02040503050406030204" pitchFamily="18" charset="0"/>
                              </a:rPr>
                              <m:t>𝟑</m:t>
                            </m:r>
                          </m:sub>
                        </m:sSub>
                        <m:r>
                          <a:rPr lang="en-IN" b="1" i="1" smtClean="0">
                            <a:solidFill>
                              <a:srgbClr val="000000"/>
                            </a:solidFill>
                            <a:latin typeface="Cambria Math" panose="02040503050406030204" pitchFamily="18" charset="0"/>
                          </a:rPr>
                          <m:t>(</m:t>
                        </m:r>
                        <m:sSub>
                          <m:sSubPr>
                            <m:ctrlPr>
                              <a:rPr lang="en-IN" b="1" i="1" smtClean="0">
                                <a:solidFill>
                                  <a:srgbClr val="000000"/>
                                </a:solidFill>
                                <a:latin typeface="Cambria Math"/>
                              </a:rPr>
                            </m:ctrlPr>
                          </m:sSubPr>
                          <m:e>
                            <m:r>
                              <a:rPr lang="en-IN" b="1" i="1" smtClean="0">
                                <a:solidFill>
                                  <a:srgbClr val="000000"/>
                                </a:solidFill>
                                <a:latin typeface="Cambria Math" panose="02040503050406030204" pitchFamily="18" charset="0"/>
                              </a:rPr>
                              <m:t>𝒙</m:t>
                            </m:r>
                          </m:e>
                          <m:sub>
                            <m:r>
                              <a:rPr lang="en-IN" b="1" i="1" smtClean="0">
                                <a:solidFill>
                                  <a:srgbClr val="000000"/>
                                </a:solidFill>
                                <a:latin typeface="Cambria Math" panose="02040503050406030204" pitchFamily="18" charset="0"/>
                              </a:rPr>
                              <m:t>𝟑</m:t>
                            </m:r>
                          </m:sub>
                        </m:sSub>
                        <m:r>
                          <a:rPr lang="en-IN" b="1" i="1" smtClean="0">
                            <a:solidFill>
                              <a:srgbClr val="000000"/>
                            </a:solidFill>
                            <a:latin typeface="Cambria Math" panose="02040503050406030204" pitchFamily="18" charset="0"/>
                          </a:rPr>
                          <m:t>,</m:t>
                        </m:r>
                        <m:sSub>
                          <m:sSubPr>
                            <m:ctrlPr>
                              <a:rPr lang="en-IN" b="1" i="1" smtClean="0">
                                <a:solidFill>
                                  <a:srgbClr val="000000"/>
                                </a:solidFill>
                                <a:latin typeface="Cambria Math"/>
                              </a:rPr>
                            </m:ctrlPr>
                          </m:sSubPr>
                          <m:e>
                            <m:r>
                              <a:rPr lang="en-IN" b="1" i="1" smtClean="0">
                                <a:solidFill>
                                  <a:srgbClr val="000000"/>
                                </a:solidFill>
                                <a:latin typeface="Cambria Math" panose="02040503050406030204" pitchFamily="18" charset="0"/>
                              </a:rPr>
                              <m:t>𝒚</m:t>
                            </m:r>
                          </m:e>
                          <m:sub>
                            <m:r>
                              <a:rPr lang="en-IN" b="1" i="1" smtClean="0">
                                <a:solidFill>
                                  <a:srgbClr val="000000"/>
                                </a:solidFill>
                                <a:latin typeface="Cambria Math" panose="02040503050406030204" pitchFamily="18" charset="0"/>
                              </a:rPr>
                              <m:t>𝟑</m:t>
                            </m:r>
                          </m:sub>
                        </m:sSub>
                        <m:r>
                          <a:rPr lang="en-IN" b="1" i="1" smtClean="0">
                            <a:solidFill>
                              <a:srgbClr val="000000"/>
                            </a:solidFill>
                            <a:latin typeface="Cambria Math" panose="02040503050406030204" pitchFamily="18" charset="0"/>
                          </a:rPr>
                          <m:t>)</m:t>
                        </m:r>
                      </m:oMath>
                    </m:oMathPara>
                  </a14:m>
                  <a:endParaRPr lang="en-IN" b="1" dirty="0">
                    <a:solidFill>
                      <a:srgbClr val="000000"/>
                    </a:solidFill>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2265483" y="4945224"/>
                  <a:ext cx="1081835" cy="276999"/>
                </a:xfrm>
                <a:prstGeom prst="rect">
                  <a:avLst/>
                </a:prstGeom>
                <a:blipFill>
                  <a:blip r:embed="rId9"/>
                  <a:stretch>
                    <a:fillRect l="-5056" r="-7303" b="-34783"/>
                  </a:stretch>
                </a:blipFill>
              </p:spPr>
              <p:txBody>
                <a:bodyPr/>
                <a:lstStyle/>
                <a:p>
                  <a:r>
                    <a:rPr lang="en-IN">
                      <a:noFill/>
                    </a:rPr>
                    <a:t> </a:t>
                  </a:r>
                </a:p>
              </p:txBody>
            </p:sp>
          </mc:Fallback>
        </mc:AlternateContent>
        <p:grpSp>
          <p:nvGrpSpPr>
            <p:cNvPr id="22" name="Group 21">
              <a:extLst>
                <a:ext uri="{FF2B5EF4-FFF2-40B4-BE49-F238E27FC236}">
                  <a16:creationId xmlns="" xmlns:a16="http://schemas.microsoft.com/office/drawing/2014/main" id="{B23EA962-9678-4F09-A67A-5AB179898D27}"/>
                </a:ext>
              </a:extLst>
            </p:cNvPr>
            <p:cNvGrpSpPr/>
            <p:nvPr/>
          </p:nvGrpSpPr>
          <p:grpSpPr>
            <a:xfrm>
              <a:off x="1648242" y="3877483"/>
              <a:ext cx="315787" cy="1128810"/>
              <a:chOff x="1648242" y="3877483"/>
              <a:chExt cx="315787" cy="1128810"/>
            </a:xfrm>
          </p:grpSpPr>
          <p:cxnSp>
            <p:nvCxnSpPr>
              <p:cNvPr id="33" name="Straight Connector 32">
                <a:extLst>
                  <a:ext uri="{FF2B5EF4-FFF2-40B4-BE49-F238E27FC236}">
                    <a16:creationId xmlns="" xmlns:a16="http://schemas.microsoft.com/office/drawing/2014/main" id="{0D4F7808-98DE-4E18-A9CD-F3DC329E3B8C}"/>
                  </a:ext>
                </a:extLst>
              </p:cNvPr>
              <p:cNvCxnSpPr/>
              <p:nvPr/>
            </p:nvCxnSpPr>
            <p:spPr>
              <a:xfrm flipH="1">
                <a:off x="1725406" y="4006750"/>
                <a:ext cx="161459" cy="9097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 xmlns:a16="http://schemas.microsoft.com/office/drawing/2014/main" id="{8562A614-A703-44D9-8972-CB0B7CB96428}"/>
                  </a:ext>
                </a:extLst>
              </p:cNvPr>
              <p:cNvSpPr/>
              <p:nvPr/>
            </p:nvSpPr>
            <p:spPr>
              <a:xfrm>
                <a:off x="1822545" y="3877483"/>
                <a:ext cx="141484" cy="12724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sp>
            <p:nvSpPr>
              <p:cNvPr id="35" name="Oval 34">
                <a:extLst>
                  <a:ext uri="{FF2B5EF4-FFF2-40B4-BE49-F238E27FC236}">
                    <a16:creationId xmlns="" xmlns:a16="http://schemas.microsoft.com/office/drawing/2014/main" id="{B7F8DA8B-3176-455D-98A7-345A7BEC876B}"/>
                  </a:ext>
                </a:extLst>
              </p:cNvPr>
              <p:cNvSpPr/>
              <p:nvPr/>
            </p:nvSpPr>
            <p:spPr>
              <a:xfrm>
                <a:off x="1648242" y="4879051"/>
                <a:ext cx="141484" cy="12724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grpSp>
        <p:grpSp>
          <p:nvGrpSpPr>
            <p:cNvPr id="23" name="Group 22">
              <a:extLst>
                <a:ext uri="{FF2B5EF4-FFF2-40B4-BE49-F238E27FC236}">
                  <a16:creationId xmlns="" xmlns:a16="http://schemas.microsoft.com/office/drawing/2014/main" id="{618563E4-25EB-4132-898B-73E7A31B4203}"/>
                </a:ext>
              </a:extLst>
            </p:cNvPr>
            <p:cNvGrpSpPr/>
            <p:nvPr/>
          </p:nvGrpSpPr>
          <p:grpSpPr>
            <a:xfrm rot="1307664">
              <a:off x="2285134" y="3968321"/>
              <a:ext cx="315787" cy="1128810"/>
              <a:chOff x="1648242" y="3877483"/>
              <a:chExt cx="315787" cy="1128810"/>
            </a:xfrm>
          </p:grpSpPr>
          <p:cxnSp>
            <p:nvCxnSpPr>
              <p:cNvPr id="30" name="Straight Connector 29">
                <a:extLst>
                  <a:ext uri="{FF2B5EF4-FFF2-40B4-BE49-F238E27FC236}">
                    <a16:creationId xmlns="" xmlns:a16="http://schemas.microsoft.com/office/drawing/2014/main" id="{EA000D93-672C-4F8B-B1BD-3BFA2060BF10}"/>
                  </a:ext>
                </a:extLst>
              </p:cNvPr>
              <p:cNvCxnSpPr/>
              <p:nvPr/>
            </p:nvCxnSpPr>
            <p:spPr>
              <a:xfrm flipH="1">
                <a:off x="1725406" y="4006750"/>
                <a:ext cx="161459" cy="9097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 xmlns:a16="http://schemas.microsoft.com/office/drawing/2014/main" id="{45B75697-CC81-4CCD-AF1F-4799C02E93CD}"/>
                  </a:ext>
                </a:extLst>
              </p:cNvPr>
              <p:cNvSpPr/>
              <p:nvPr/>
            </p:nvSpPr>
            <p:spPr>
              <a:xfrm>
                <a:off x="1822545" y="3877483"/>
                <a:ext cx="141484" cy="12724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sp>
            <p:nvSpPr>
              <p:cNvPr id="32" name="Oval 31">
                <a:extLst>
                  <a:ext uri="{FF2B5EF4-FFF2-40B4-BE49-F238E27FC236}">
                    <a16:creationId xmlns="" xmlns:a16="http://schemas.microsoft.com/office/drawing/2014/main" id="{E0A4CB31-FCF4-4021-885F-7D0BE17D1A79}"/>
                  </a:ext>
                </a:extLst>
              </p:cNvPr>
              <p:cNvSpPr/>
              <p:nvPr/>
            </p:nvSpPr>
            <p:spPr>
              <a:xfrm>
                <a:off x="1648242" y="4879051"/>
                <a:ext cx="141484" cy="12724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grpSp>
        <mc:AlternateContent xmlns:mc="http://schemas.openxmlformats.org/markup-compatibility/2006" xmlns:a14="http://schemas.microsoft.com/office/drawing/2010/main">
          <mc:Choice Requires="a14">
            <p:sp>
              <p:nvSpPr>
                <p:cNvPr id="24" name="TextBox 23">
                  <a:extLst>
                    <a:ext uri="{FF2B5EF4-FFF2-40B4-BE49-F238E27FC236}">
                      <a16:creationId xmlns="" xmlns:a16="http://schemas.microsoft.com/office/drawing/2014/main" id="{0A76D511-42D2-4B04-8957-4E664C45B560}"/>
                    </a:ext>
                  </a:extLst>
                </p:cNvPr>
                <p:cNvSpPr txBox="1"/>
                <p:nvPr/>
              </p:nvSpPr>
              <p:spPr>
                <a:xfrm>
                  <a:off x="2679544" y="4163052"/>
                  <a:ext cx="1081835"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IN" b="1" i="1" smtClean="0">
                                <a:solidFill>
                                  <a:srgbClr val="000000"/>
                                </a:solidFill>
                                <a:latin typeface="Cambria Math"/>
                              </a:rPr>
                            </m:ctrlPr>
                          </m:sSubPr>
                          <m:e>
                            <m:r>
                              <a:rPr lang="en-IN" b="1" i="1" smtClean="0">
                                <a:solidFill>
                                  <a:srgbClr val="000000"/>
                                </a:solidFill>
                                <a:latin typeface="Cambria Math" panose="02040503050406030204" pitchFamily="18" charset="0"/>
                              </a:rPr>
                              <m:t>𝒑</m:t>
                            </m:r>
                          </m:e>
                          <m:sub>
                            <m:r>
                              <a:rPr lang="en-IN" b="1" i="1" smtClean="0">
                                <a:solidFill>
                                  <a:srgbClr val="000000"/>
                                </a:solidFill>
                                <a:latin typeface="Cambria Math" panose="02040503050406030204" pitchFamily="18" charset="0"/>
                              </a:rPr>
                              <m:t>𝟒</m:t>
                            </m:r>
                          </m:sub>
                        </m:sSub>
                        <m:r>
                          <a:rPr lang="en-IN" b="1" i="1" smtClean="0">
                            <a:solidFill>
                              <a:srgbClr val="000000"/>
                            </a:solidFill>
                            <a:latin typeface="Cambria Math" panose="02040503050406030204" pitchFamily="18" charset="0"/>
                          </a:rPr>
                          <m:t>(</m:t>
                        </m:r>
                        <m:sSub>
                          <m:sSubPr>
                            <m:ctrlPr>
                              <a:rPr lang="en-IN" b="1" i="1" smtClean="0">
                                <a:solidFill>
                                  <a:srgbClr val="000000"/>
                                </a:solidFill>
                                <a:latin typeface="Cambria Math"/>
                              </a:rPr>
                            </m:ctrlPr>
                          </m:sSubPr>
                          <m:e>
                            <m:r>
                              <a:rPr lang="en-IN" b="1" i="1" smtClean="0">
                                <a:solidFill>
                                  <a:srgbClr val="000000"/>
                                </a:solidFill>
                                <a:latin typeface="Cambria Math" panose="02040503050406030204" pitchFamily="18" charset="0"/>
                              </a:rPr>
                              <m:t>𝒙</m:t>
                            </m:r>
                          </m:e>
                          <m:sub>
                            <m:r>
                              <a:rPr lang="en-IN" b="1" i="1" smtClean="0">
                                <a:solidFill>
                                  <a:srgbClr val="000000"/>
                                </a:solidFill>
                                <a:latin typeface="Cambria Math" panose="02040503050406030204" pitchFamily="18" charset="0"/>
                              </a:rPr>
                              <m:t>𝟒</m:t>
                            </m:r>
                          </m:sub>
                        </m:sSub>
                        <m:r>
                          <a:rPr lang="en-IN" b="1" i="1" smtClean="0">
                            <a:solidFill>
                              <a:srgbClr val="000000"/>
                            </a:solidFill>
                            <a:latin typeface="Cambria Math" panose="02040503050406030204" pitchFamily="18" charset="0"/>
                          </a:rPr>
                          <m:t>,</m:t>
                        </m:r>
                        <m:sSub>
                          <m:sSubPr>
                            <m:ctrlPr>
                              <a:rPr lang="en-IN" b="1" i="1" smtClean="0">
                                <a:solidFill>
                                  <a:srgbClr val="000000"/>
                                </a:solidFill>
                                <a:latin typeface="Cambria Math"/>
                              </a:rPr>
                            </m:ctrlPr>
                          </m:sSubPr>
                          <m:e>
                            <m:r>
                              <a:rPr lang="en-IN" b="1" i="1" smtClean="0">
                                <a:solidFill>
                                  <a:srgbClr val="000000"/>
                                </a:solidFill>
                                <a:latin typeface="Cambria Math" panose="02040503050406030204" pitchFamily="18" charset="0"/>
                              </a:rPr>
                              <m:t>𝒚</m:t>
                            </m:r>
                          </m:e>
                          <m:sub>
                            <m:r>
                              <a:rPr lang="en-IN" b="1" i="1" smtClean="0">
                                <a:solidFill>
                                  <a:srgbClr val="000000"/>
                                </a:solidFill>
                                <a:latin typeface="Cambria Math" panose="02040503050406030204" pitchFamily="18" charset="0"/>
                              </a:rPr>
                              <m:t>𝟒</m:t>
                            </m:r>
                          </m:sub>
                        </m:sSub>
                        <m:r>
                          <a:rPr lang="en-IN" b="1" i="1" smtClean="0">
                            <a:solidFill>
                              <a:srgbClr val="000000"/>
                            </a:solidFill>
                            <a:latin typeface="Cambria Math" panose="02040503050406030204" pitchFamily="18" charset="0"/>
                          </a:rPr>
                          <m:t>)</m:t>
                        </m:r>
                      </m:oMath>
                    </m:oMathPara>
                  </a14:m>
                  <a:endParaRPr lang="en-IN" b="1" dirty="0">
                    <a:solidFill>
                      <a:srgbClr val="000000"/>
                    </a:solidFill>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2679544" y="4163052"/>
                  <a:ext cx="1081835" cy="276999"/>
                </a:xfrm>
                <a:prstGeom prst="rect">
                  <a:avLst/>
                </a:prstGeom>
                <a:blipFill>
                  <a:blip r:embed="rId10"/>
                  <a:stretch>
                    <a:fillRect l="-5056" r="-7303" b="-3777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 xmlns:a16="http://schemas.microsoft.com/office/drawing/2014/main" id="{833CF018-20B5-4942-8F55-450A02C527C4}"/>
                    </a:ext>
                  </a:extLst>
                </p:cNvPr>
                <p:cNvSpPr txBox="1"/>
                <p:nvPr/>
              </p:nvSpPr>
              <p:spPr>
                <a:xfrm>
                  <a:off x="1550147" y="3975681"/>
                  <a:ext cx="310213"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IN" sz="2400" i="1" smtClean="0">
                                <a:solidFill>
                                  <a:srgbClr val="000000"/>
                                </a:solidFill>
                                <a:latin typeface="Cambria Math"/>
                              </a:rPr>
                            </m:ctrlPr>
                          </m:sSubPr>
                          <m:e>
                            <m:r>
                              <a:rPr lang="en-IN" sz="2400" i="1" smtClean="0">
                                <a:solidFill>
                                  <a:srgbClr val="000000"/>
                                </a:solidFill>
                                <a:latin typeface="Cambria Math" panose="02040503050406030204" pitchFamily="18" charset="0"/>
                              </a:rPr>
                              <m:t>𝑙</m:t>
                            </m:r>
                          </m:e>
                          <m:sub>
                            <m:r>
                              <a:rPr lang="en-IN" sz="2400" i="1" smtClean="0">
                                <a:solidFill>
                                  <a:srgbClr val="000000"/>
                                </a:solidFill>
                                <a:latin typeface="Cambria Math" panose="02040503050406030204" pitchFamily="18" charset="0"/>
                              </a:rPr>
                              <m:t>1</m:t>
                            </m:r>
                          </m:sub>
                        </m:sSub>
                      </m:oMath>
                    </m:oMathPara>
                  </a14:m>
                  <a:endParaRPr lang="en-IN" sz="2400" dirty="0">
                    <a:solidFill>
                      <a:srgbClr val="000000"/>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1550147" y="3975681"/>
                  <a:ext cx="310213" cy="369332"/>
                </a:xfrm>
                <a:prstGeom prst="rect">
                  <a:avLst/>
                </a:prstGeom>
                <a:blipFill>
                  <a:blip r:embed="rId11"/>
                  <a:stretch>
                    <a:fillRect l="-23529" r="-5882" b="-1475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 xmlns:a16="http://schemas.microsoft.com/office/drawing/2014/main" id="{78AFBC89-9096-49C9-BB7B-6FCB34D37732}"/>
                    </a:ext>
                  </a:extLst>
                </p:cNvPr>
                <p:cNvSpPr txBox="1"/>
                <p:nvPr/>
              </p:nvSpPr>
              <p:spPr>
                <a:xfrm>
                  <a:off x="2206395" y="4097388"/>
                  <a:ext cx="317331"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IN" sz="2400" i="1" smtClean="0">
                                <a:solidFill>
                                  <a:srgbClr val="000000"/>
                                </a:solidFill>
                                <a:latin typeface="Cambria Math"/>
                              </a:rPr>
                            </m:ctrlPr>
                          </m:sSubPr>
                          <m:e>
                            <m:r>
                              <a:rPr lang="en-IN" sz="2400" i="1" smtClean="0">
                                <a:solidFill>
                                  <a:srgbClr val="000000"/>
                                </a:solidFill>
                                <a:latin typeface="Cambria Math" panose="02040503050406030204" pitchFamily="18" charset="0"/>
                              </a:rPr>
                              <m:t>𝑙</m:t>
                            </m:r>
                          </m:e>
                          <m:sub>
                            <m:r>
                              <a:rPr lang="en-IN" sz="2400" i="1" smtClean="0">
                                <a:solidFill>
                                  <a:srgbClr val="000000"/>
                                </a:solidFill>
                                <a:latin typeface="Cambria Math" panose="02040503050406030204" pitchFamily="18" charset="0"/>
                              </a:rPr>
                              <m:t>2</m:t>
                            </m:r>
                          </m:sub>
                        </m:sSub>
                      </m:oMath>
                    </m:oMathPara>
                  </a14:m>
                  <a:endParaRPr lang="en-IN" sz="2400" dirty="0">
                    <a:solidFill>
                      <a:srgbClr val="000000"/>
                    </a:solidFill>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2206395" y="4097388"/>
                  <a:ext cx="317331" cy="369332"/>
                </a:xfrm>
                <a:prstGeom prst="rect">
                  <a:avLst/>
                </a:prstGeom>
                <a:blipFill>
                  <a:blip r:embed="rId12"/>
                  <a:stretch>
                    <a:fillRect l="-23077" r="-5769" b="-1475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 xmlns:a16="http://schemas.microsoft.com/office/drawing/2014/main" id="{57D6E2B7-77FC-490C-8132-F0CD6552E684}"/>
                    </a:ext>
                  </a:extLst>
                </p:cNvPr>
                <p:cNvSpPr txBox="1"/>
                <p:nvPr/>
              </p:nvSpPr>
              <p:spPr>
                <a:xfrm>
                  <a:off x="2473893" y="4526503"/>
                  <a:ext cx="437556"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IN" sz="2400" i="1" smtClean="0">
                                <a:solidFill>
                                  <a:srgbClr val="000000"/>
                                </a:solidFill>
                                <a:latin typeface="Cambria Math"/>
                              </a:rPr>
                            </m:ctrlPr>
                          </m:sSubPr>
                          <m:e>
                            <m:r>
                              <a:rPr lang="el-GR" sz="2400" i="1" smtClean="0">
                                <a:solidFill>
                                  <a:srgbClr val="000000"/>
                                </a:solidFill>
                                <a:latin typeface="Cambria Math" panose="02040503050406030204" pitchFamily="18" charset="0"/>
                                <a:ea typeface="Cambria Math" panose="02040503050406030204" pitchFamily="18" charset="0"/>
                              </a:rPr>
                              <m:t>𝜙</m:t>
                            </m:r>
                          </m:e>
                          <m:sub>
                            <m:r>
                              <a:rPr lang="en-IN" sz="2400" i="1" smtClean="0">
                                <a:solidFill>
                                  <a:srgbClr val="000000"/>
                                </a:solidFill>
                                <a:latin typeface="Cambria Math" panose="02040503050406030204" pitchFamily="18" charset="0"/>
                              </a:rPr>
                              <m:t>2</m:t>
                            </m:r>
                          </m:sub>
                        </m:sSub>
                      </m:oMath>
                    </m:oMathPara>
                  </a14:m>
                  <a:endParaRPr lang="en-IN" sz="2400" dirty="0">
                    <a:solidFill>
                      <a:srgbClr val="000000"/>
                    </a:solidFill>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2473893" y="4526503"/>
                  <a:ext cx="437556" cy="369332"/>
                </a:xfrm>
                <a:prstGeom prst="rect">
                  <a:avLst/>
                </a:prstGeom>
                <a:blipFill>
                  <a:blip r:embed="rId13"/>
                  <a:stretch>
                    <a:fillRect l="-22222" r="-2778" b="-36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 xmlns:a16="http://schemas.microsoft.com/office/drawing/2014/main" id="{84B2EF88-D7FF-492A-9974-C286DA3473BD}"/>
                    </a:ext>
                  </a:extLst>
                </p:cNvPr>
                <p:cNvSpPr txBox="1"/>
                <p:nvPr/>
              </p:nvSpPr>
              <p:spPr>
                <a:xfrm>
                  <a:off x="1178192" y="4478538"/>
                  <a:ext cx="422423"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IN" sz="2400" i="1" smtClean="0">
                                <a:solidFill>
                                  <a:srgbClr val="000000"/>
                                </a:solidFill>
                                <a:latin typeface="Cambria Math"/>
                              </a:rPr>
                            </m:ctrlPr>
                          </m:sSubPr>
                          <m:e>
                            <m:r>
                              <a:rPr lang="el-GR" sz="2400" i="1" smtClean="0">
                                <a:solidFill>
                                  <a:srgbClr val="000000"/>
                                </a:solidFill>
                                <a:latin typeface="Cambria Math" panose="02040503050406030204" pitchFamily="18" charset="0"/>
                                <a:ea typeface="Cambria Math" panose="02040503050406030204" pitchFamily="18" charset="0"/>
                              </a:rPr>
                              <m:t>𝜙</m:t>
                            </m:r>
                          </m:e>
                          <m:sub>
                            <m:r>
                              <a:rPr lang="en-IN" sz="2400" i="1" smtClean="0">
                                <a:solidFill>
                                  <a:srgbClr val="000000"/>
                                </a:solidFill>
                                <a:latin typeface="Cambria Math" panose="02040503050406030204" pitchFamily="18" charset="0"/>
                              </a:rPr>
                              <m:t>1</m:t>
                            </m:r>
                          </m:sub>
                        </m:sSub>
                      </m:oMath>
                    </m:oMathPara>
                  </a14:m>
                  <a:endParaRPr lang="en-IN" sz="2400" dirty="0">
                    <a:solidFill>
                      <a:srgbClr val="000000"/>
                    </a:solidFill>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1178192" y="4478538"/>
                  <a:ext cx="422423" cy="369332"/>
                </a:xfrm>
                <a:prstGeom prst="rect">
                  <a:avLst/>
                </a:prstGeom>
                <a:blipFill>
                  <a:blip r:embed="rId14"/>
                  <a:stretch>
                    <a:fillRect l="-23188" r="-5797" b="-36667"/>
                  </a:stretch>
                </a:blipFill>
              </p:spPr>
              <p:txBody>
                <a:bodyPr/>
                <a:lstStyle/>
                <a:p>
                  <a:r>
                    <a:rPr lang="en-IN">
                      <a:noFill/>
                    </a:rPr>
                    <a:t> </a:t>
                  </a:r>
                </a:p>
              </p:txBody>
            </p:sp>
          </mc:Fallback>
        </mc:AlternateContent>
        <p:sp>
          <p:nvSpPr>
            <p:cNvPr id="29" name="Arc 28">
              <a:extLst>
                <a:ext uri="{FF2B5EF4-FFF2-40B4-BE49-F238E27FC236}">
                  <a16:creationId xmlns="" xmlns:a16="http://schemas.microsoft.com/office/drawing/2014/main" id="{54092A75-7D88-4930-AC91-90DE9F3B2E3B}"/>
                </a:ext>
              </a:extLst>
            </p:cNvPr>
            <p:cNvSpPr/>
            <p:nvPr/>
          </p:nvSpPr>
          <p:spPr>
            <a:xfrm rot="587071">
              <a:off x="1708889" y="4551340"/>
              <a:ext cx="771689" cy="504914"/>
            </a:xfrm>
            <a:prstGeom prst="arc">
              <a:avLst>
                <a:gd name="adj1" fmla="val 16278218"/>
                <a:gd name="adj2" fmla="val 21571081"/>
              </a:avLst>
            </a:prstGeom>
            <a:ln w="28575">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rgbClr val="000000"/>
                </a:solidFill>
              </a:endParaRPr>
            </a:p>
          </p:txBody>
        </p:sp>
      </p:grpSp>
      <p:grpSp>
        <p:nvGrpSpPr>
          <p:cNvPr id="36" name="Group 35">
            <a:extLst>
              <a:ext uri="{FF2B5EF4-FFF2-40B4-BE49-F238E27FC236}">
                <a16:creationId xmlns="" xmlns:a16="http://schemas.microsoft.com/office/drawing/2014/main" id="{29088AFB-27A6-4EFD-AF34-91F4F6CB0E8B}"/>
              </a:ext>
            </a:extLst>
          </p:cNvPr>
          <p:cNvGrpSpPr/>
          <p:nvPr/>
        </p:nvGrpSpPr>
        <p:grpSpPr>
          <a:xfrm>
            <a:off x="8225099" y="849718"/>
            <a:ext cx="3915099" cy="2789815"/>
            <a:chOff x="6784517" y="1222987"/>
            <a:chExt cx="3915099" cy="2789815"/>
          </a:xfrm>
        </p:grpSpPr>
        <p:cxnSp>
          <p:nvCxnSpPr>
            <p:cNvPr id="37" name="Straight Arrow Connector 36">
              <a:extLst>
                <a:ext uri="{FF2B5EF4-FFF2-40B4-BE49-F238E27FC236}">
                  <a16:creationId xmlns="" xmlns:a16="http://schemas.microsoft.com/office/drawing/2014/main" id="{2687B9CC-93B3-40D5-87C7-DA5CEDC08484}"/>
                </a:ext>
              </a:extLst>
            </p:cNvPr>
            <p:cNvCxnSpPr/>
            <p:nvPr/>
          </p:nvCxnSpPr>
          <p:spPr>
            <a:xfrm flipV="1">
              <a:off x="6897529" y="1866047"/>
              <a:ext cx="0" cy="18288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 xmlns:a16="http://schemas.microsoft.com/office/drawing/2014/main" id="{34095581-9C99-4D16-B36C-F71BD8A113F3}"/>
                </a:ext>
              </a:extLst>
            </p:cNvPr>
            <p:cNvCxnSpPr/>
            <p:nvPr/>
          </p:nvCxnSpPr>
          <p:spPr>
            <a:xfrm>
              <a:off x="6897529" y="3694847"/>
              <a:ext cx="189407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 xmlns:a16="http://schemas.microsoft.com/office/drawing/2014/main" id="{ED4A87CA-CEA0-4221-8301-5C13B1101F75}"/>
                    </a:ext>
                  </a:extLst>
                </p:cNvPr>
                <p:cNvSpPr txBox="1"/>
                <p:nvPr/>
              </p:nvSpPr>
              <p:spPr>
                <a:xfrm>
                  <a:off x="8868218" y="3597304"/>
                  <a:ext cx="21800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IN" b="1" i="1" smtClean="0">
                            <a:solidFill>
                              <a:srgbClr val="000000"/>
                            </a:solidFill>
                            <a:latin typeface="Cambria Math" panose="02040503050406030204" pitchFamily="18" charset="0"/>
                          </a:rPr>
                          <m:t>𝑿</m:t>
                        </m:r>
                      </m:oMath>
                    </m:oMathPara>
                  </a14:m>
                  <a:endParaRPr lang="en-IN" b="1" dirty="0">
                    <a:solidFill>
                      <a:srgbClr val="000000"/>
                    </a:solidFill>
                  </a:endParaRPr>
                </a:p>
              </p:txBody>
            </p:sp>
          </mc:Choice>
          <mc:Fallback xmlns="">
            <p:sp>
              <p:nvSpPr>
                <p:cNvPr id="55" name="TextBox 54"/>
                <p:cNvSpPr txBox="1">
                  <a:spLocks noRot="1" noChangeAspect="1" noMove="1" noResize="1" noEditPoints="1" noAdjustHandles="1" noChangeArrowheads="1" noChangeShapeType="1" noTextEdit="1"/>
                </p:cNvSpPr>
                <p:nvPr/>
              </p:nvSpPr>
              <p:spPr>
                <a:xfrm>
                  <a:off x="8868218" y="3597304"/>
                  <a:ext cx="218008" cy="276999"/>
                </a:xfrm>
                <a:prstGeom prst="rect">
                  <a:avLst/>
                </a:prstGeom>
                <a:blipFill>
                  <a:blip r:embed="rId15"/>
                  <a:stretch>
                    <a:fillRect l="-22222" r="-25000" b="-888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 xmlns:a16="http://schemas.microsoft.com/office/drawing/2014/main" id="{26546AAA-8B4F-4222-80BA-D4166653C51F}"/>
                    </a:ext>
                  </a:extLst>
                </p:cNvPr>
                <p:cNvSpPr txBox="1"/>
                <p:nvPr/>
              </p:nvSpPr>
              <p:spPr>
                <a:xfrm>
                  <a:off x="6924141" y="1651457"/>
                  <a:ext cx="203581"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IN" b="1" i="1" smtClean="0">
                            <a:solidFill>
                              <a:srgbClr val="000000"/>
                            </a:solidFill>
                            <a:latin typeface="Cambria Math" panose="02040503050406030204" pitchFamily="18" charset="0"/>
                          </a:rPr>
                          <m:t>𝒀</m:t>
                        </m:r>
                      </m:oMath>
                    </m:oMathPara>
                  </a14:m>
                  <a:endParaRPr lang="en-IN" b="1" dirty="0">
                    <a:solidFill>
                      <a:srgbClr val="000000"/>
                    </a:solidFill>
                  </a:endParaRPr>
                </a:p>
              </p:txBody>
            </p:sp>
          </mc:Choice>
          <mc:Fallback xmlns="">
            <p:sp>
              <p:nvSpPr>
                <p:cNvPr id="56" name="TextBox 55"/>
                <p:cNvSpPr txBox="1">
                  <a:spLocks noRot="1" noChangeAspect="1" noMove="1" noResize="1" noEditPoints="1" noAdjustHandles="1" noChangeArrowheads="1" noChangeShapeType="1" noTextEdit="1"/>
                </p:cNvSpPr>
                <p:nvPr/>
              </p:nvSpPr>
              <p:spPr>
                <a:xfrm>
                  <a:off x="6924141" y="1651457"/>
                  <a:ext cx="203581" cy="276999"/>
                </a:xfrm>
                <a:prstGeom prst="rect">
                  <a:avLst/>
                </a:prstGeom>
                <a:blipFill>
                  <a:blip r:embed="rId16"/>
                  <a:stretch>
                    <a:fillRect l="-23529" r="-26471" b="-888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 xmlns:a16="http://schemas.microsoft.com/office/drawing/2014/main" id="{EB92F865-3FAB-4BE4-9C8F-FB58735744DF}"/>
                    </a:ext>
                  </a:extLst>
                </p:cNvPr>
                <p:cNvSpPr txBox="1"/>
                <p:nvPr/>
              </p:nvSpPr>
              <p:spPr>
                <a:xfrm>
                  <a:off x="8293060" y="2436526"/>
                  <a:ext cx="240655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IN" b="1" i="1" smtClean="0">
                                <a:solidFill>
                                  <a:srgbClr val="000000"/>
                                </a:solidFill>
                                <a:latin typeface="Cambria Math"/>
                              </a:rPr>
                            </m:ctrlPr>
                          </m:sSubPr>
                          <m:e>
                            <m:r>
                              <a:rPr lang="en-IN" b="1" i="1" smtClean="0">
                                <a:solidFill>
                                  <a:srgbClr val="000000"/>
                                </a:solidFill>
                                <a:latin typeface="Cambria Math" panose="02040503050406030204" pitchFamily="18" charset="0"/>
                              </a:rPr>
                              <m:t>𝒑</m:t>
                            </m:r>
                          </m:e>
                          <m:sub>
                            <m:r>
                              <a:rPr lang="en-IN" b="1" i="1" smtClean="0">
                                <a:solidFill>
                                  <a:srgbClr val="000000"/>
                                </a:solidFill>
                                <a:latin typeface="Cambria Math" panose="02040503050406030204" pitchFamily="18" charset="0"/>
                              </a:rPr>
                              <m:t>𝟐</m:t>
                            </m:r>
                          </m:sub>
                        </m:sSub>
                        <m:d>
                          <m:dPr>
                            <m:ctrlPr>
                              <a:rPr lang="en-IN" b="1" i="1" smtClean="0">
                                <a:solidFill>
                                  <a:srgbClr val="000000"/>
                                </a:solidFill>
                                <a:latin typeface="Cambria Math"/>
                              </a:rPr>
                            </m:ctrlPr>
                          </m:dPr>
                          <m:e>
                            <m:sSub>
                              <m:sSubPr>
                                <m:ctrlPr>
                                  <a:rPr lang="en-IN" b="1" i="1" smtClean="0">
                                    <a:solidFill>
                                      <a:srgbClr val="000000"/>
                                    </a:solidFill>
                                    <a:latin typeface="Cambria Math"/>
                                  </a:rPr>
                                </m:ctrlPr>
                              </m:sSubPr>
                              <m:e>
                                <m:r>
                                  <a:rPr lang="en-IN" b="1" i="1" smtClean="0">
                                    <a:solidFill>
                                      <a:srgbClr val="000000"/>
                                    </a:solidFill>
                                    <a:latin typeface="Cambria Math" panose="02040503050406030204" pitchFamily="18" charset="0"/>
                                  </a:rPr>
                                  <m:t>𝒙</m:t>
                                </m:r>
                              </m:e>
                              <m:sub>
                                <m:r>
                                  <a:rPr lang="en-IN" b="1" i="1" smtClean="0">
                                    <a:solidFill>
                                      <a:srgbClr val="000000"/>
                                    </a:solidFill>
                                    <a:latin typeface="Cambria Math" panose="02040503050406030204" pitchFamily="18" charset="0"/>
                                  </a:rPr>
                                  <m:t>𝟐</m:t>
                                </m:r>
                              </m:sub>
                            </m:sSub>
                            <m:r>
                              <a:rPr lang="en-IN" b="1" i="1" smtClean="0">
                                <a:solidFill>
                                  <a:srgbClr val="000000"/>
                                </a:solidFill>
                                <a:latin typeface="Cambria Math" panose="02040503050406030204" pitchFamily="18" charset="0"/>
                              </a:rPr>
                              <m:t>,</m:t>
                            </m:r>
                            <m:sSub>
                              <m:sSubPr>
                                <m:ctrlPr>
                                  <a:rPr lang="en-IN" b="1" i="1" smtClean="0">
                                    <a:solidFill>
                                      <a:srgbClr val="000000"/>
                                    </a:solidFill>
                                    <a:latin typeface="Cambria Math"/>
                                  </a:rPr>
                                </m:ctrlPr>
                              </m:sSubPr>
                              <m:e>
                                <m:r>
                                  <a:rPr lang="en-IN" b="1" i="1" smtClean="0">
                                    <a:solidFill>
                                      <a:srgbClr val="000000"/>
                                    </a:solidFill>
                                    <a:latin typeface="Cambria Math" panose="02040503050406030204" pitchFamily="18" charset="0"/>
                                  </a:rPr>
                                  <m:t>𝒚</m:t>
                                </m:r>
                              </m:e>
                              <m:sub>
                                <m:r>
                                  <a:rPr lang="en-IN" b="1" i="1" smtClean="0">
                                    <a:solidFill>
                                      <a:srgbClr val="000000"/>
                                    </a:solidFill>
                                    <a:latin typeface="Cambria Math" panose="02040503050406030204" pitchFamily="18" charset="0"/>
                                  </a:rPr>
                                  <m:t>𝟐</m:t>
                                </m:r>
                              </m:sub>
                            </m:sSub>
                          </m:e>
                        </m:d>
                        <m:r>
                          <a:rPr lang="en-IN" b="1" i="1" smtClean="0">
                            <a:solidFill>
                              <a:srgbClr val="000000"/>
                            </a:solidFill>
                            <a:latin typeface="Cambria Math" panose="02040503050406030204" pitchFamily="18" charset="0"/>
                          </a:rPr>
                          <m:t>=</m:t>
                        </m:r>
                        <m:sSub>
                          <m:sSubPr>
                            <m:ctrlPr>
                              <a:rPr lang="en-IN" b="1" i="1">
                                <a:solidFill>
                                  <a:srgbClr val="000000"/>
                                </a:solidFill>
                                <a:latin typeface="Cambria Math"/>
                              </a:rPr>
                            </m:ctrlPr>
                          </m:sSubPr>
                          <m:e>
                            <m:r>
                              <a:rPr lang="en-IN" b="1" i="1">
                                <a:solidFill>
                                  <a:srgbClr val="000000"/>
                                </a:solidFill>
                                <a:latin typeface="Cambria Math" panose="02040503050406030204" pitchFamily="18" charset="0"/>
                              </a:rPr>
                              <m:t>𝒑</m:t>
                            </m:r>
                          </m:e>
                          <m:sub>
                            <m:r>
                              <a:rPr lang="en-IN" b="1" i="1">
                                <a:solidFill>
                                  <a:srgbClr val="000000"/>
                                </a:solidFill>
                                <a:latin typeface="Cambria Math" panose="02040503050406030204" pitchFamily="18" charset="0"/>
                              </a:rPr>
                              <m:t>𝟑</m:t>
                            </m:r>
                          </m:sub>
                        </m:sSub>
                        <m:r>
                          <a:rPr lang="en-IN" b="1" i="1">
                            <a:solidFill>
                              <a:srgbClr val="000000"/>
                            </a:solidFill>
                            <a:latin typeface="Cambria Math" panose="02040503050406030204" pitchFamily="18" charset="0"/>
                          </a:rPr>
                          <m:t>(</m:t>
                        </m:r>
                        <m:sSub>
                          <m:sSubPr>
                            <m:ctrlPr>
                              <a:rPr lang="en-IN" b="1" i="1">
                                <a:solidFill>
                                  <a:srgbClr val="000000"/>
                                </a:solidFill>
                                <a:latin typeface="Cambria Math"/>
                              </a:rPr>
                            </m:ctrlPr>
                          </m:sSubPr>
                          <m:e>
                            <m:r>
                              <a:rPr lang="en-IN" b="1" i="1">
                                <a:solidFill>
                                  <a:srgbClr val="000000"/>
                                </a:solidFill>
                                <a:latin typeface="Cambria Math" panose="02040503050406030204" pitchFamily="18" charset="0"/>
                              </a:rPr>
                              <m:t>𝒙</m:t>
                            </m:r>
                          </m:e>
                          <m:sub>
                            <m:r>
                              <a:rPr lang="en-IN" b="1" i="1">
                                <a:solidFill>
                                  <a:srgbClr val="000000"/>
                                </a:solidFill>
                                <a:latin typeface="Cambria Math" panose="02040503050406030204" pitchFamily="18" charset="0"/>
                              </a:rPr>
                              <m:t>𝟑</m:t>
                            </m:r>
                          </m:sub>
                        </m:sSub>
                        <m:r>
                          <a:rPr lang="en-IN" b="1" i="1">
                            <a:solidFill>
                              <a:srgbClr val="000000"/>
                            </a:solidFill>
                            <a:latin typeface="Cambria Math" panose="02040503050406030204" pitchFamily="18" charset="0"/>
                          </a:rPr>
                          <m:t>,</m:t>
                        </m:r>
                        <m:sSub>
                          <m:sSubPr>
                            <m:ctrlPr>
                              <a:rPr lang="en-IN" b="1" i="1">
                                <a:solidFill>
                                  <a:srgbClr val="000000"/>
                                </a:solidFill>
                                <a:latin typeface="Cambria Math"/>
                              </a:rPr>
                            </m:ctrlPr>
                          </m:sSubPr>
                          <m:e>
                            <m:r>
                              <a:rPr lang="en-IN" b="1" i="1">
                                <a:solidFill>
                                  <a:srgbClr val="000000"/>
                                </a:solidFill>
                                <a:latin typeface="Cambria Math" panose="02040503050406030204" pitchFamily="18" charset="0"/>
                              </a:rPr>
                              <m:t>𝒚</m:t>
                            </m:r>
                          </m:e>
                          <m:sub>
                            <m:r>
                              <a:rPr lang="en-IN" b="1" i="1">
                                <a:solidFill>
                                  <a:srgbClr val="000000"/>
                                </a:solidFill>
                                <a:latin typeface="Cambria Math" panose="02040503050406030204" pitchFamily="18" charset="0"/>
                              </a:rPr>
                              <m:t>𝟑</m:t>
                            </m:r>
                          </m:sub>
                        </m:sSub>
                        <m:r>
                          <a:rPr lang="en-IN" b="1" i="1">
                            <a:solidFill>
                              <a:srgbClr val="000000"/>
                            </a:solidFill>
                            <a:latin typeface="Cambria Math" panose="02040503050406030204" pitchFamily="18" charset="0"/>
                          </a:rPr>
                          <m:t>)</m:t>
                        </m:r>
                      </m:oMath>
                    </m:oMathPara>
                  </a14:m>
                  <a:endParaRPr lang="en-IN" b="1" dirty="0">
                    <a:solidFill>
                      <a:srgbClr val="000000"/>
                    </a:solidFill>
                  </a:endParaRPr>
                </a:p>
              </p:txBody>
            </p:sp>
          </mc:Choice>
          <mc:Fallback xmlns="">
            <p:sp>
              <p:nvSpPr>
                <p:cNvPr id="57" name="TextBox 56"/>
                <p:cNvSpPr txBox="1">
                  <a:spLocks noRot="1" noChangeAspect="1" noMove="1" noResize="1" noEditPoints="1" noAdjustHandles="1" noChangeArrowheads="1" noChangeShapeType="1" noTextEdit="1"/>
                </p:cNvSpPr>
                <p:nvPr/>
              </p:nvSpPr>
              <p:spPr>
                <a:xfrm>
                  <a:off x="8293060" y="2436526"/>
                  <a:ext cx="2406556" cy="276999"/>
                </a:xfrm>
                <a:prstGeom prst="rect">
                  <a:avLst/>
                </a:prstGeom>
                <a:blipFill>
                  <a:blip r:embed="rId17"/>
                  <a:stretch>
                    <a:fillRect l="-2025" r="-3038" b="-3478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 xmlns:a16="http://schemas.microsoft.com/office/drawing/2014/main" id="{19461980-698B-4A74-A3A1-1DB86B4002B4}"/>
                    </a:ext>
                  </a:extLst>
                </p:cNvPr>
                <p:cNvSpPr txBox="1"/>
                <p:nvPr/>
              </p:nvSpPr>
              <p:spPr>
                <a:xfrm>
                  <a:off x="7580443" y="3180551"/>
                  <a:ext cx="1081835"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IN" b="1" i="1" smtClean="0">
                                <a:solidFill>
                                  <a:srgbClr val="000000"/>
                                </a:solidFill>
                                <a:latin typeface="Cambria Math"/>
                              </a:rPr>
                            </m:ctrlPr>
                          </m:sSubPr>
                          <m:e>
                            <m:r>
                              <a:rPr lang="en-IN" b="1" i="1" smtClean="0">
                                <a:solidFill>
                                  <a:srgbClr val="000000"/>
                                </a:solidFill>
                                <a:latin typeface="Cambria Math" panose="02040503050406030204" pitchFamily="18" charset="0"/>
                              </a:rPr>
                              <m:t>𝒑</m:t>
                            </m:r>
                          </m:e>
                          <m:sub>
                            <m:r>
                              <a:rPr lang="en-IN" b="1" i="1" smtClean="0">
                                <a:solidFill>
                                  <a:srgbClr val="000000"/>
                                </a:solidFill>
                                <a:latin typeface="Cambria Math" panose="02040503050406030204" pitchFamily="18" charset="0"/>
                              </a:rPr>
                              <m:t>𝟏</m:t>
                            </m:r>
                          </m:sub>
                        </m:sSub>
                        <m:r>
                          <a:rPr lang="en-IN" b="1" i="1" smtClean="0">
                            <a:solidFill>
                              <a:srgbClr val="000000"/>
                            </a:solidFill>
                            <a:latin typeface="Cambria Math" panose="02040503050406030204" pitchFamily="18" charset="0"/>
                          </a:rPr>
                          <m:t>(</m:t>
                        </m:r>
                        <m:sSub>
                          <m:sSubPr>
                            <m:ctrlPr>
                              <a:rPr lang="en-IN" b="1" i="1" smtClean="0">
                                <a:solidFill>
                                  <a:srgbClr val="000000"/>
                                </a:solidFill>
                                <a:latin typeface="Cambria Math"/>
                              </a:rPr>
                            </m:ctrlPr>
                          </m:sSubPr>
                          <m:e>
                            <m:r>
                              <a:rPr lang="en-IN" b="1" i="1" smtClean="0">
                                <a:solidFill>
                                  <a:srgbClr val="000000"/>
                                </a:solidFill>
                                <a:latin typeface="Cambria Math" panose="02040503050406030204" pitchFamily="18" charset="0"/>
                              </a:rPr>
                              <m:t>𝒙</m:t>
                            </m:r>
                          </m:e>
                          <m:sub>
                            <m:r>
                              <a:rPr lang="en-IN" b="1" i="1" smtClean="0">
                                <a:solidFill>
                                  <a:srgbClr val="000000"/>
                                </a:solidFill>
                                <a:latin typeface="Cambria Math" panose="02040503050406030204" pitchFamily="18" charset="0"/>
                              </a:rPr>
                              <m:t>𝟏</m:t>
                            </m:r>
                          </m:sub>
                        </m:sSub>
                        <m:r>
                          <a:rPr lang="en-IN" b="1" i="1" smtClean="0">
                            <a:solidFill>
                              <a:srgbClr val="000000"/>
                            </a:solidFill>
                            <a:latin typeface="Cambria Math" panose="02040503050406030204" pitchFamily="18" charset="0"/>
                          </a:rPr>
                          <m:t>,</m:t>
                        </m:r>
                        <m:sSub>
                          <m:sSubPr>
                            <m:ctrlPr>
                              <a:rPr lang="en-IN" b="1" i="1" smtClean="0">
                                <a:solidFill>
                                  <a:srgbClr val="000000"/>
                                </a:solidFill>
                                <a:latin typeface="Cambria Math"/>
                              </a:rPr>
                            </m:ctrlPr>
                          </m:sSubPr>
                          <m:e>
                            <m:r>
                              <a:rPr lang="en-IN" b="1" i="1" smtClean="0">
                                <a:solidFill>
                                  <a:srgbClr val="000000"/>
                                </a:solidFill>
                                <a:latin typeface="Cambria Math" panose="02040503050406030204" pitchFamily="18" charset="0"/>
                              </a:rPr>
                              <m:t>𝒚</m:t>
                            </m:r>
                          </m:e>
                          <m:sub>
                            <m:r>
                              <a:rPr lang="en-IN" b="1" i="1" smtClean="0">
                                <a:solidFill>
                                  <a:srgbClr val="000000"/>
                                </a:solidFill>
                                <a:latin typeface="Cambria Math" panose="02040503050406030204" pitchFamily="18" charset="0"/>
                              </a:rPr>
                              <m:t>𝟏</m:t>
                            </m:r>
                          </m:sub>
                        </m:sSub>
                        <m:r>
                          <a:rPr lang="en-IN" b="1" i="1" smtClean="0">
                            <a:solidFill>
                              <a:srgbClr val="000000"/>
                            </a:solidFill>
                            <a:latin typeface="Cambria Math" panose="02040503050406030204" pitchFamily="18" charset="0"/>
                          </a:rPr>
                          <m:t>)</m:t>
                        </m:r>
                      </m:oMath>
                    </m:oMathPara>
                  </a14:m>
                  <a:endParaRPr lang="en-IN" b="1" dirty="0">
                    <a:solidFill>
                      <a:srgbClr val="000000"/>
                    </a:solidFill>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7580443" y="3180551"/>
                  <a:ext cx="1081835" cy="276999"/>
                </a:xfrm>
                <a:prstGeom prst="rect">
                  <a:avLst/>
                </a:prstGeom>
                <a:blipFill>
                  <a:blip r:embed="rId18"/>
                  <a:stretch>
                    <a:fillRect l="-5085" t="-2222" r="-7910" b="-37778"/>
                  </a:stretch>
                </a:blipFill>
              </p:spPr>
              <p:txBody>
                <a:bodyPr/>
                <a:lstStyle/>
                <a:p>
                  <a:r>
                    <a:rPr lang="en-IN">
                      <a:noFill/>
                    </a:rPr>
                    <a:t> </a:t>
                  </a:r>
                </a:p>
              </p:txBody>
            </p:sp>
          </mc:Fallback>
        </mc:AlternateContent>
        <p:sp>
          <p:nvSpPr>
            <p:cNvPr id="43" name="Arc 42">
              <a:extLst>
                <a:ext uri="{FF2B5EF4-FFF2-40B4-BE49-F238E27FC236}">
                  <a16:creationId xmlns="" xmlns:a16="http://schemas.microsoft.com/office/drawing/2014/main" id="{DAB31564-C745-4DD2-888E-C499C081BC9E}"/>
                </a:ext>
              </a:extLst>
            </p:cNvPr>
            <p:cNvSpPr/>
            <p:nvPr/>
          </p:nvSpPr>
          <p:spPr>
            <a:xfrm rot="19059061">
              <a:off x="7845989" y="2148694"/>
              <a:ext cx="771689" cy="504914"/>
            </a:xfrm>
            <a:prstGeom prst="arc">
              <a:avLst>
                <a:gd name="adj1" fmla="val 16278218"/>
                <a:gd name="adj2" fmla="val 21571081"/>
              </a:avLst>
            </a:prstGeom>
            <a:ln w="28575">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rgbClr val="000000"/>
                </a:solidFill>
              </a:endParaRPr>
            </a:p>
          </p:txBody>
        </p:sp>
        <p:cxnSp>
          <p:nvCxnSpPr>
            <p:cNvPr id="44" name="Straight Arrow Connector 43">
              <a:extLst>
                <a:ext uri="{FF2B5EF4-FFF2-40B4-BE49-F238E27FC236}">
                  <a16:creationId xmlns="" xmlns:a16="http://schemas.microsoft.com/office/drawing/2014/main" id="{A1A31B25-4925-4C78-A564-07295D2DBE9C}"/>
                </a:ext>
              </a:extLst>
            </p:cNvPr>
            <p:cNvCxnSpPr/>
            <p:nvPr/>
          </p:nvCxnSpPr>
          <p:spPr>
            <a:xfrm>
              <a:off x="7127722" y="2235379"/>
              <a:ext cx="0" cy="49693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 xmlns:a16="http://schemas.microsoft.com/office/drawing/2014/main" id="{0DDA1B23-F8DD-4933-A2D9-A37D7202BA79}"/>
                </a:ext>
              </a:extLst>
            </p:cNvPr>
            <p:cNvCxnSpPr/>
            <p:nvPr/>
          </p:nvCxnSpPr>
          <p:spPr>
            <a:xfrm>
              <a:off x="7858912" y="3576283"/>
              <a:ext cx="599089"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 xmlns:a16="http://schemas.microsoft.com/office/drawing/2014/main" id="{6E62C2A6-B866-446D-8FF1-A54367F28440}"/>
                    </a:ext>
                  </a:extLst>
                </p:cNvPr>
                <p:cNvSpPr txBox="1"/>
                <p:nvPr/>
              </p:nvSpPr>
              <p:spPr>
                <a:xfrm>
                  <a:off x="6784517" y="3735803"/>
                  <a:ext cx="22602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IN" b="1" i="1" smtClean="0">
                            <a:solidFill>
                              <a:srgbClr val="000000"/>
                            </a:solidFill>
                            <a:latin typeface="Cambria Math" panose="02040503050406030204" pitchFamily="18" charset="0"/>
                          </a:rPr>
                          <m:t>𝑶</m:t>
                        </m:r>
                      </m:oMath>
                    </m:oMathPara>
                  </a14:m>
                  <a:endParaRPr lang="en-IN" b="1" dirty="0">
                    <a:solidFill>
                      <a:srgbClr val="000000"/>
                    </a:solidFill>
                  </a:endParaRPr>
                </a:p>
              </p:txBody>
            </p:sp>
          </mc:Choice>
          <mc:Fallback xmlns="">
            <p:sp>
              <p:nvSpPr>
                <p:cNvPr id="62" name="TextBox 61"/>
                <p:cNvSpPr txBox="1">
                  <a:spLocks noRot="1" noChangeAspect="1" noMove="1" noResize="1" noEditPoints="1" noAdjustHandles="1" noChangeArrowheads="1" noChangeShapeType="1" noTextEdit="1"/>
                </p:cNvSpPr>
                <p:nvPr/>
              </p:nvSpPr>
              <p:spPr>
                <a:xfrm>
                  <a:off x="6784517" y="3735803"/>
                  <a:ext cx="226024" cy="276999"/>
                </a:xfrm>
                <a:prstGeom prst="rect">
                  <a:avLst/>
                </a:prstGeom>
                <a:blipFill>
                  <a:blip r:embed="rId19"/>
                  <a:stretch>
                    <a:fillRect l="-21622" r="-27027" b="-8889"/>
                  </a:stretch>
                </a:blipFill>
              </p:spPr>
              <p:txBody>
                <a:bodyPr/>
                <a:lstStyle/>
                <a:p>
                  <a:r>
                    <a:rPr lang="en-IN">
                      <a:noFill/>
                    </a:rPr>
                    <a:t> </a:t>
                  </a:r>
                </a:p>
              </p:txBody>
            </p:sp>
          </mc:Fallback>
        </mc:AlternateContent>
        <p:grpSp>
          <p:nvGrpSpPr>
            <p:cNvPr id="47" name="Group 46">
              <a:extLst>
                <a:ext uri="{FF2B5EF4-FFF2-40B4-BE49-F238E27FC236}">
                  <a16:creationId xmlns="" xmlns:a16="http://schemas.microsoft.com/office/drawing/2014/main" id="{ACAE1547-70D4-405D-A829-2C922E0DB20E}"/>
                </a:ext>
              </a:extLst>
            </p:cNvPr>
            <p:cNvGrpSpPr/>
            <p:nvPr/>
          </p:nvGrpSpPr>
          <p:grpSpPr>
            <a:xfrm rot="1898625">
              <a:off x="7665870" y="2389268"/>
              <a:ext cx="315787" cy="1128810"/>
              <a:chOff x="1648242" y="3877483"/>
              <a:chExt cx="315787" cy="1128810"/>
            </a:xfrm>
          </p:grpSpPr>
          <p:cxnSp>
            <p:nvCxnSpPr>
              <p:cNvPr id="58" name="Straight Connector 57">
                <a:extLst>
                  <a:ext uri="{FF2B5EF4-FFF2-40B4-BE49-F238E27FC236}">
                    <a16:creationId xmlns="" xmlns:a16="http://schemas.microsoft.com/office/drawing/2014/main" id="{44C5294C-5B78-4694-8428-07D5FB68DAB6}"/>
                  </a:ext>
                </a:extLst>
              </p:cNvPr>
              <p:cNvCxnSpPr/>
              <p:nvPr/>
            </p:nvCxnSpPr>
            <p:spPr>
              <a:xfrm flipH="1">
                <a:off x="1725406" y="4006750"/>
                <a:ext cx="161459" cy="9097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 xmlns:a16="http://schemas.microsoft.com/office/drawing/2014/main" id="{68725E23-771F-471B-8DDE-DFFE49D88461}"/>
                  </a:ext>
                </a:extLst>
              </p:cNvPr>
              <p:cNvSpPr/>
              <p:nvPr/>
            </p:nvSpPr>
            <p:spPr>
              <a:xfrm>
                <a:off x="1822545" y="3877483"/>
                <a:ext cx="141484" cy="12724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sp>
            <p:nvSpPr>
              <p:cNvPr id="60" name="Oval 59">
                <a:extLst>
                  <a:ext uri="{FF2B5EF4-FFF2-40B4-BE49-F238E27FC236}">
                    <a16:creationId xmlns="" xmlns:a16="http://schemas.microsoft.com/office/drawing/2014/main" id="{75AE2527-9487-40FF-B7D2-8FB70E547BA4}"/>
                  </a:ext>
                </a:extLst>
              </p:cNvPr>
              <p:cNvSpPr/>
              <p:nvPr/>
            </p:nvSpPr>
            <p:spPr>
              <a:xfrm>
                <a:off x="1648242" y="4879051"/>
                <a:ext cx="141484" cy="12724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grpSp>
        <p:grpSp>
          <p:nvGrpSpPr>
            <p:cNvPr id="48" name="Group 47">
              <a:extLst>
                <a:ext uri="{FF2B5EF4-FFF2-40B4-BE49-F238E27FC236}">
                  <a16:creationId xmlns="" xmlns:a16="http://schemas.microsoft.com/office/drawing/2014/main" id="{650F2AAC-CF62-4345-8AD6-1A03D4B71958}"/>
                </a:ext>
              </a:extLst>
            </p:cNvPr>
            <p:cNvGrpSpPr/>
            <p:nvPr/>
          </p:nvGrpSpPr>
          <p:grpSpPr>
            <a:xfrm rot="424124">
              <a:off x="8153235" y="1517933"/>
              <a:ext cx="315787" cy="1128810"/>
              <a:chOff x="1648242" y="3877483"/>
              <a:chExt cx="315787" cy="1128810"/>
            </a:xfrm>
          </p:grpSpPr>
          <p:cxnSp>
            <p:nvCxnSpPr>
              <p:cNvPr id="55" name="Straight Connector 54">
                <a:extLst>
                  <a:ext uri="{FF2B5EF4-FFF2-40B4-BE49-F238E27FC236}">
                    <a16:creationId xmlns="" xmlns:a16="http://schemas.microsoft.com/office/drawing/2014/main" id="{B595B7E4-28C3-4504-A0BD-E785CEFFC13E}"/>
                  </a:ext>
                </a:extLst>
              </p:cNvPr>
              <p:cNvCxnSpPr/>
              <p:nvPr/>
            </p:nvCxnSpPr>
            <p:spPr>
              <a:xfrm flipH="1">
                <a:off x="1725406" y="4006750"/>
                <a:ext cx="161459" cy="9097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 xmlns:a16="http://schemas.microsoft.com/office/drawing/2014/main" id="{C8909D0E-A727-4A23-A436-DADD4918A68F}"/>
                  </a:ext>
                </a:extLst>
              </p:cNvPr>
              <p:cNvSpPr/>
              <p:nvPr/>
            </p:nvSpPr>
            <p:spPr>
              <a:xfrm>
                <a:off x="1822545" y="3877483"/>
                <a:ext cx="141484" cy="12724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sp>
            <p:nvSpPr>
              <p:cNvPr id="57" name="Oval 56">
                <a:extLst>
                  <a:ext uri="{FF2B5EF4-FFF2-40B4-BE49-F238E27FC236}">
                    <a16:creationId xmlns="" xmlns:a16="http://schemas.microsoft.com/office/drawing/2014/main" id="{CE3DA2C9-58C2-4295-8188-ECA2EE4495AE}"/>
                  </a:ext>
                </a:extLst>
              </p:cNvPr>
              <p:cNvSpPr/>
              <p:nvPr/>
            </p:nvSpPr>
            <p:spPr>
              <a:xfrm>
                <a:off x="1648242" y="4879051"/>
                <a:ext cx="141484" cy="12724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grpSp>
        <mc:AlternateContent xmlns:mc="http://schemas.openxmlformats.org/markup-compatibility/2006" xmlns:a14="http://schemas.microsoft.com/office/drawing/2010/main">
          <mc:Choice Requires="a14">
            <p:sp>
              <p:nvSpPr>
                <p:cNvPr id="49" name="TextBox 48">
                  <a:extLst>
                    <a:ext uri="{FF2B5EF4-FFF2-40B4-BE49-F238E27FC236}">
                      <a16:creationId xmlns="" xmlns:a16="http://schemas.microsoft.com/office/drawing/2014/main" id="{9256114A-3145-4667-BF6C-ECB52A98B797}"/>
                    </a:ext>
                  </a:extLst>
                </p:cNvPr>
                <p:cNvSpPr txBox="1"/>
                <p:nvPr/>
              </p:nvSpPr>
              <p:spPr>
                <a:xfrm>
                  <a:off x="8436304" y="1222987"/>
                  <a:ext cx="1081835"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IN" b="1" i="1" smtClean="0">
                                <a:solidFill>
                                  <a:srgbClr val="000000"/>
                                </a:solidFill>
                                <a:latin typeface="Cambria Math"/>
                              </a:rPr>
                            </m:ctrlPr>
                          </m:sSubPr>
                          <m:e>
                            <m:r>
                              <a:rPr lang="en-IN" b="1" i="1" smtClean="0">
                                <a:solidFill>
                                  <a:srgbClr val="000000"/>
                                </a:solidFill>
                                <a:latin typeface="Cambria Math" panose="02040503050406030204" pitchFamily="18" charset="0"/>
                              </a:rPr>
                              <m:t>𝒑</m:t>
                            </m:r>
                          </m:e>
                          <m:sub>
                            <m:r>
                              <a:rPr lang="en-IN" b="1" i="1" smtClean="0">
                                <a:solidFill>
                                  <a:srgbClr val="000000"/>
                                </a:solidFill>
                                <a:latin typeface="Cambria Math" panose="02040503050406030204" pitchFamily="18" charset="0"/>
                              </a:rPr>
                              <m:t>𝟒</m:t>
                            </m:r>
                          </m:sub>
                        </m:sSub>
                        <m:r>
                          <a:rPr lang="en-IN" b="1" i="1" smtClean="0">
                            <a:solidFill>
                              <a:srgbClr val="000000"/>
                            </a:solidFill>
                            <a:latin typeface="Cambria Math" panose="02040503050406030204" pitchFamily="18" charset="0"/>
                          </a:rPr>
                          <m:t>(</m:t>
                        </m:r>
                        <m:sSub>
                          <m:sSubPr>
                            <m:ctrlPr>
                              <a:rPr lang="en-IN" b="1" i="1" smtClean="0">
                                <a:solidFill>
                                  <a:srgbClr val="000000"/>
                                </a:solidFill>
                                <a:latin typeface="Cambria Math"/>
                              </a:rPr>
                            </m:ctrlPr>
                          </m:sSubPr>
                          <m:e>
                            <m:r>
                              <a:rPr lang="en-IN" b="1" i="1" smtClean="0">
                                <a:solidFill>
                                  <a:srgbClr val="000000"/>
                                </a:solidFill>
                                <a:latin typeface="Cambria Math" panose="02040503050406030204" pitchFamily="18" charset="0"/>
                              </a:rPr>
                              <m:t>𝒙</m:t>
                            </m:r>
                          </m:e>
                          <m:sub>
                            <m:r>
                              <a:rPr lang="en-IN" b="1" i="1" smtClean="0">
                                <a:solidFill>
                                  <a:srgbClr val="000000"/>
                                </a:solidFill>
                                <a:latin typeface="Cambria Math" panose="02040503050406030204" pitchFamily="18" charset="0"/>
                              </a:rPr>
                              <m:t>𝟒</m:t>
                            </m:r>
                          </m:sub>
                        </m:sSub>
                        <m:r>
                          <a:rPr lang="en-IN" b="1" i="1" smtClean="0">
                            <a:solidFill>
                              <a:srgbClr val="000000"/>
                            </a:solidFill>
                            <a:latin typeface="Cambria Math" panose="02040503050406030204" pitchFamily="18" charset="0"/>
                          </a:rPr>
                          <m:t>,</m:t>
                        </m:r>
                        <m:sSub>
                          <m:sSubPr>
                            <m:ctrlPr>
                              <a:rPr lang="en-IN" b="1" i="1" smtClean="0">
                                <a:solidFill>
                                  <a:srgbClr val="000000"/>
                                </a:solidFill>
                                <a:latin typeface="Cambria Math"/>
                              </a:rPr>
                            </m:ctrlPr>
                          </m:sSubPr>
                          <m:e>
                            <m:r>
                              <a:rPr lang="en-IN" b="1" i="1" smtClean="0">
                                <a:solidFill>
                                  <a:srgbClr val="000000"/>
                                </a:solidFill>
                                <a:latin typeface="Cambria Math" panose="02040503050406030204" pitchFamily="18" charset="0"/>
                              </a:rPr>
                              <m:t>𝒚</m:t>
                            </m:r>
                          </m:e>
                          <m:sub>
                            <m:r>
                              <a:rPr lang="en-IN" b="1" i="1" smtClean="0">
                                <a:solidFill>
                                  <a:srgbClr val="000000"/>
                                </a:solidFill>
                                <a:latin typeface="Cambria Math" panose="02040503050406030204" pitchFamily="18" charset="0"/>
                              </a:rPr>
                              <m:t>𝟒</m:t>
                            </m:r>
                          </m:sub>
                        </m:sSub>
                        <m:r>
                          <a:rPr lang="en-IN" b="1" i="1" smtClean="0">
                            <a:solidFill>
                              <a:srgbClr val="000000"/>
                            </a:solidFill>
                            <a:latin typeface="Cambria Math" panose="02040503050406030204" pitchFamily="18" charset="0"/>
                          </a:rPr>
                          <m:t>)</m:t>
                        </m:r>
                      </m:oMath>
                    </m:oMathPara>
                  </a14:m>
                  <a:endParaRPr lang="en-IN" b="1" dirty="0">
                    <a:solidFill>
                      <a:srgbClr val="000000"/>
                    </a:solidFill>
                  </a:endParaRPr>
                </a:p>
              </p:txBody>
            </p:sp>
          </mc:Choice>
          <mc:Fallback xmlns="">
            <p:sp>
              <p:nvSpPr>
                <p:cNvPr id="66" name="TextBox 65"/>
                <p:cNvSpPr txBox="1">
                  <a:spLocks noRot="1" noChangeAspect="1" noMove="1" noResize="1" noEditPoints="1" noAdjustHandles="1" noChangeArrowheads="1" noChangeShapeType="1" noTextEdit="1"/>
                </p:cNvSpPr>
                <p:nvPr/>
              </p:nvSpPr>
              <p:spPr>
                <a:xfrm>
                  <a:off x="8436304" y="1222987"/>
                  <a:ext cx="1081835" cy="276999"/>
                </a:xfrm>
                <a:prstGeom prst="rect">
                  <a:avLst/>
                </a:prstGeom>
                <a:blipFill>
                  <a:blip r:embed="rId20"/>
                  <a:stretch>
                    <a:fillRect l="-5056" r="-7303" b="-3478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 xmlns:a16="http://schemas.microsoft.com/office/drawing/2014/main" id="{31E8B6BD-D024-46E9-ACD5-9557A42FBEE7}"/>
                    </a:ext>
                  </a:extLst>
                </p:cNvPr>
                <p:cNvSpPr txBox="1"/>
                <p:nvPr/>
              </p:nvSpPr>
              <p:spPr>
                <a:xfrm>
                  <a:off x="7998489" y="2746925"/>
                  <a:ext cx="310213"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IN" sz="2400" i="1" smtClean="0">
                                <a:solidFill>
                                  <a:srgbClr val="000000"/>
                                </a:solidFill>
                                <a:latin typeface="Cambria Math"/>
                              </a:rPr>
                            </m:ctrlPr>
                          </m:sSubPr>
                          <m:e>
                            <m:r>
                              <a:rPr lang="en-IN" sz="2400" i="1" smtClean="0">
                                <a:solidFill>
                                  <a:srgbClr val="000000"/>
                                </a:solidFill>
                                <a:latin typeface="Cambria Math" panose="02040503050406030204" pitchFamily="18" charset="0"/>
                              </a:rPr>
                              <m:t>𝑙</m:t>
                            </m:r>
                          </m:e>
                          <m:sub>
                            <m:r>
                              <a:rPr lang="en-IN" sz="2400" i="1" smtClean="0">
                                <a:solidFill>
                                  <a:srgbClr val="000000"/>
                                </a:solidFill>
                                <a:latin typeface="Cambria Math" panose="02040503050406030204" pitchFamily="18" charset="0"/>
                              </a:rPr>
                              <m:t>1</m:t>
                            </m:r>
                          </m:sub>
                        </m:sSub>
                      </m:oMath>
                    </m:oMathPara>
                  </a14:m>
                  <a:endParaRPr lang="en-IN" sz="2400" dirty="0">
                    <a:solidFill>
                      <a:srgbClr val="000000"/>
                    </a:solidFill>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7998489" y="2746925"/>
                  <a:ext cx="310213" cy="369332"/>
                </a:xfrm>
                <a:prstGeom prst="rect">
                  <a:avLst/>
                </a:prstGeom>
                <a:blipFill>
                  <a:blip r:embed="rId21"/>
                  <a:stretch>
                    <a:fillRect l="-23529" r="-5882" b="-1475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 xmlns:a16="http://schemas.microsoft.com/office/drawing/2014/main" id="{B1620D5D-1BFF-47DB-AD18-0DD1ECE75B17}"/>
                    </a:ext>
                  </a:extLst>
                </p:cNvPr>
                <p:cNvSpPr txBox="1"/>
                <p:nvPr/>
              </p:nvSpPr>
              <p:spPr>
                <a:xfrm>
                  <a:off x="8417634" y="1681381"/>
                  <a:ext cx="317331"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IN" sz="2400" i="1" smtClean="0">
                                <a:solidFill>
                                  <a:srgbClr val="000000"/>
                                </a:solidFill>
                                <a:latin typeface="Cambria Math"/>
                              </a:rPr>
                            </m:ctrlPr>
                          </m:sSubPr>
                          <m:e>
                            <m:r>
                              <a:rPr lang="en-IN" sz="2400" i="1" smtClean="0">
                                <a:solidFill>
                                  <a:srgbClr val="000000"/>
                                </a:solidFill>
                                <a:latin typeface="Cambria Math" panose="02040503050406030204" pitchFamily="18" charset="0"/>
                              </a:rPr>
                              <m:t>𝑙</m:t>
                            </m:r>
                          </m:e>
                          <m:sub>
                            <m:r>
                              <a:rPr lang="en-IN" sz="2400" i="1" smtClean="0">
                                <a:solidFill>
                                  <a:srgbClr val="000000"/>
                                </a:solidFill>
                                <a:latin typeface="Cambria Math" panose="02040503050406030204" pitchFamily="18" charset="0"/>
                              </a:rPr>
                              <m:t>2</m:t>
                            </m:r>
                          </m:sub>
                        </m:sSub>
                      </m:oMath>
                    </m:oMathPara>
                  </a14:m>
                  <a:endParaRPr lang="en-IN" sz="2400" dirty="0">
                    <a:solidFill>
                      <a:srgbClr val="000000"/>
                    </a:solidFill>
                  </a:endParaRPr>
                </a:p>
              </p:txBody>
            </p:sp>
          </mc:Choice>
          <mc:Fallback xmlns="">
            <p:sp>
              <p:nvSpPr>
                <p:cNvPr id="68" name="TextBox 67"/>
                <p:cNvSpPr txBox="1">
                  <a:spLocks noRot="1" noChangeAspect="1" noMove="1" noResize="1" noEditPoints="1" noAdjustHandles="1" noChangeArrowheads="1" noChangeShapeType="1" noTextEdit="1"/>
                </p:cNvSpPr>
                <p:nvPr/>
              </p:nvSpPr>
              <p:spPr>
                <a:xfrm>
                  <a:off x="8417634" y="1681381"/>
                  <a:ext cx="317331" cy="369332"/>
                </a:xfrm>
                <a:prstGeom prst="rect">
                  <a:avLst/>
                </a:prstGeom>
                <a:blipFill>
                  <a:blip r:embed="rId22"/>
                  <a:stretch>
                    <a:fillRect l="-23077" r="-5769" b="-16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 xmlns:a16="http://schemas.microsoft.com/office/drawing/2014/main" id="{84C045C3-23D6-488B-8586-A3804E7A060D}"/>
                    </a:ext>
                  </a:extLst>
                </p:cNvPr>
                <p:cNvSpPr txBox="1"/>
                <p:nvPr/>
              </p:nvSpPr>
              <p:spPr>
                <a:xfrm>
                  <a:off x="7866201" y="1673014"/>
                  <a:ext cx="437556"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IN" sz="2400" i="1" smtClean="0">
                                <a:solidFill>
                                  <a:srgbClr val="000000"/>
                                </a:solidFill>
                                <a:latin typeface="Cambria Math"/>
                              </a:rPr>
                            </m:ctrlPr>
                          </m:sSubPr>
                          <m:e>
                            <m:r>
                              <a:rPr lang="el-GR" sz="2400" i="1" smtClean="0">
                                <a:solidFill>
                                  <a:srgbClr val="000000"/>
                                </a:solidFill>
                                <a:latin typeface="Cambria Math" panose="02040503050406030204" pitchFamily="18" charset="0"/>
                                <a:ea typeface="Cambria Math" panose="02040503050406030204" pitchFamily="18" charset="0"/>
                              </a:rPr>
                              <m:t>𝜙</m:t>
                            </m:r>
                          </m:e>
                          <m:sub>
                            <m:r>
                              <a:rPr lang="en-IN" sz="2400" i="1" smtClean="0">
                                <a:solidFill>
                                  <a:srgbClr val="000000"/>
                                </a:solidFill>
                                <a:latin typeface="Cambria Math" panose="02040503050406030204" pitchFamily="18" charset="0"/>
                              </a:rPr>
                              <m:t>2</m:t>
                            </m:r>
                          </m:sub>
                        </m:sSub>
                      </m:oMath>
                    </m:oMathPara>
                  </a14:m>
                  <a:endParaRPr lang="en-IN" sz="2400" dirty="0">
                    <a:solidFill>
                      <a:srgbClr val="000000"/>
                    </a:solidFill>
                  </a:endParaRPr>
                </a:p>
              </p:txBody>
            </p:sp>
          </mc:Choice>
          <mc:Fallback xmlns="">
            <p:sp>
              <p:nvSpPr>
                <p:cNvPr id="69" name="TextBox 68"/>
                <p:cNvSpPr txBox="1">
                  <a:spLocks noRot="1" noChangeAspect="1" noMove="1" noResize="1" noEditPoints="1" noAdjustHandles="1" noChangeArrowheads="1" noChangeShapeType="1" noTextEdit="1"/>
                </p:cNvSpPr>
                <p:nvPr/>
              </p:nvSpPr>
              <p:spPr>
                <a:xfrm>
                  <a:off x="7866201" y="1673014"/>
                  <a:ext cx="437556" cy="369332"/>
                </a:xfrm>
                <a:prstGeom prst="rect">
                  <a:avLst/>
                </a:prstGeom>
                <a:blipFill>
                  <a:blip r:embed="rId23"/>
                  <a:stretch>
                    <a:fillRect l="-22535" r="-4225" b="-3442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 xmlns:a16="http://schemas.microsoft.com/office/drawing/2014/main" id="{D7305235-38D3-4866-BC1F-3EAAA78527DE}"/>
                    </a:ext>
                  </a:extLst>
                </p:cNvPr>
                <p:cNvSpPr txBox="1"/>
                <p:nvPr/>
              </p:nvSpPr>
              <p:spPr>
                <a:xfrm>
                  <a:off x="7447597" y="2411115"/>
                  <a:ext cx="422423"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IN" sz="2400" i="1" smtClean="0">
                                <a:solidFill>
                                  <a:srgbClr val="000000"/>
                                </a:solidFill>
                                <a:latin typeface="Cambria Math"/>
                              </a:rPr>
                            </m:ctrlPr>
                          </m:sSubPr>
                          <m:e>
                            <m:r>
                              <a:rPr lang="el-GR" sz="2400" i="1" smtClean="0">
                                <a:solidFill>
                                  <a:srgbClr val="000000"/>
                                </a:solidFill>
                                <a:latin typeface="Cambria Math" panose="02040503050406030204" pitchFamily="18" charset="0"/>
                                <a:ea typeface="Cambria Math" panose="02040503050406030204" pitchFamily="18" charset="0"/>
                              </a:rPr>
                              <m:t>𝜙</m:t>
                            </m:r>
                          </m:e>
                          <m:sub>
                            <m:r>
                              <a:rPr lang="en-IN" sz="2400" i="1" smtClean="0">
                                <a:solidFill>
                                  <a:srgbClr val="000000"/>
                                </a:solidFill>
                                <a:latin typeface="Cambria Math" panose="02040503050406030204" pitchFamily="18" charset="0"/>
                              </a:rPr>
                              <m:t>1</m:t>
                            </m:r>
                          </m:sub>
                        </m:sSub>
                      </m:oMath>
                    </m:oMathPara>
                  </a14:m>
                  <a:endParaRPr lang="en-IN" sz="2400" dirty="0">
                    <a:solidFill>
                      <a:srgbClr val="000000"/>
                    </a:solidFill>
                  </a:endParaRPr>
                </a:p>
              </p:txBody>
            </p:sp>
          </mc:Choice>
          <mc:Fallback xmlns="">
            <p:sp>
              <p:nvSpPr>
                <p:cNvPr id="70" name="TextBox 69"/>
                <p:cNvSpPr txBox="1">
                  <a:spLocks noRot="1" noChangeAspect="1" noMove="1" noResize="1" noEditPoints="1" noAdjustHandles="1" noChangeArrowheads="1" noChangeShapeType="1" noTextEdit="1"/>
                </p:cNvSpPr>
                <p:nvPr/>
              </p:nvSpPr>
              <p:spPr>
                <a:xfrm>
                  <a:off x="7447597" y="2411115"/>
                  <a:ext cx="422423" cy="369332"/>
                </a:xfrm>
                <a:prstGeom prst="rect">
                  <a:avLst/>
                </a:prstGeom>
                <a:blipFill>
                  <a:blip r:embed="rId24"/>
                  <a:stretch>
                    <a:fillRect l="-23188" r="-5797" b="-34426"/>
                  </a:stretch>
                </a:blipFill>
              </p:spPr>
              <p:txBody>
                <a:bodyPr/>
                <a:lstStyle/>
                <a:p>
                  <a:r>
                    <a:rPr lang="en-IN">
                      <a:noFill/>
                    </a:rPr>
                    <a:t> </a:t>
                  </a:r>
                </a:p>
              </p:txBody>
            </p:sp>
          </mc:Fallback>
        </mc:AlternateContent>
        <p:sp>
          <p:nvSpPr>
            <p:cNvPr id="54" name="Arc 53">
              <a:extLst>
                <a:ext uri="{FF2B5EF4-FFF2-40B4-BE49-F238E27FC236}">
                  <a16:creationId xmlns="" xmlns:a16="http://schemas.microsoft.com/office/drawing/2014/main" id="{4F3269A9-8A26-4158-B762-F1D7361D779C}"/>
                </a:ext>
              </a:extLst>
            </p:cNvPr>
            <p:cNvSpPr/>
            <p:nvPr/>
          </p:nvSpPr>
          <p:spPr>
            <a:xfrm rot="587071">
              <a:off x="7149226" y="2833224"/>
              <a:ext cx="771689" cy="504914"/>
            </a:xfrm>
            <a:prstGeom prst="arc">
              <a:avLst>
                <a:gd name="adj1" fmla="val 16278218"/>
                <a:gd name="adj2" fmla="val 21571081"/>
              </a:avLst>
            </a:prstGeom>
            <a:ln w="28575">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rgbClr val="000000"/>
                </a:solidFill>
              </a:endParaRPr>
            </a:p>
          </p:txBody>
        </p:sp>
      </p:grpSp>
      <mc:AlternateContent xmlns:mc="http://schemas.openxmlformats.org/markup-compatibility/2006" xmlns:a14="http://schemas.microsoft.com/office/drawing/2010/main">
        <mc:Choice Requires="a14">
          <p:sp>
            <p:nvSpPr>
              <p:cNvPr id="61" name="TextBox 60">
                <a:extLst>
                  <a:ext uri="{FF2B5EF4-FFF2-40B4-BE49-F238E27FC236}">
                    <a16:creationId xmlns="" xmlns:a16="http://schemas.microsoft.com/office/drawing/2014/main" id="{ECF3805D-0CD4-44ED-B26F-058F0627FA2E}"/>
                  </a:ext>
                </a:extLst>
              </p:cNvPr>
              <p:cNvSpPr txBox="1"/>
              <p:nvPr/>
            </p:nvSpPr>
            <p:spPr>
              <a:xfrm>
                <a:off x="6878141" y="3898015"/>
                <a:ext cx="4020075"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IN" sz="2400" i="1" smtClean="0">
                          <a:solidFill>
                            <a:srgbClr val="000000"/>
                          </a:solidFill>
                          <a:latin typeface="Cambria Math" panose="02040503050406030204" pitchFamily="18" charset="0"/>
                        </a:rPr>
                        <m:t>𝑊𝑒</m:t>
                      </m:r>
                      <m:r>
                        <a:rPr lang="en-IN" sz="2400" i="1" smtClean="0">
                          <a:solidFill>
                            <a:srgbClr val="000000"/>
                          </a:solidFill>
                          <a:latin typeface="Cambria Math" panose="02040503050406030204" pitchFamily="18" charset="0"/>
                        </a:rPr>
                        <m:t> </m:t>
                      </m:r>
                      <m:r>
                        <a:rPr lang="en-IN" sz="2400" i="1" smtClean="0">
                          <a:solidFill>
                            <a:srgbClr val="000000"/>
                          </a:solidFill>
                          <a:latin typeface="Cambria Math" panose="02040503050406030204" pitchFamily="18" charset="0"/>
                        </a:rPr>
                        <m:t>h𝑎𝑣𝑒</m:t>
                      </m:r>
                      <m:r>
                        <a:rPr lang="en-IN" sz="2400" i="1" smtClean="0">
                          <a:solidFill>
                            <a:srgbClr val="000000"/>
                          </a:solidFill>
                          <a:latin typeface="Cambria Math" panose="02040503050406030204" pitchFamily="18" charset="0"/>
                        </a:rPr>
                        <m:t>,</m:t>
                      </m:r>
                      <m:func>
                        <m:funcPr>
                          <m:ctrlPr>
                            <a:rPr lang="en-IN" sz="2400" i="1" smtClean="0">
                              <a:solidFill>
                                <a:srgbClr val="000000"/>
                              </a:solidFill>
                              <a:latin typeface="Cambria Math"/>
                            </a:rPr>
                          </m:ctrlPr>
                        </m:funcPr>
                        <m:fName>
                          <m:r>
                            <m:rPr>
                              <m:sty m:val="p"/>
                            </m:rPr>
                            <a:rPr lang="en-IN" sz="2400" smtClean="0">
                              <a:solidFill>
                                <a:srgbClr val="000000"/>
                              </a:solidFill>
                              <a:latin typeface="Cambria Math" panose="02040503050406030204" pitchFamily="18" charset="0"/>
                            </a:rPr>
                            <m:t>dim</m:t>
                          </m:r>
                        </m:fName>
                        <m:e>
                          <m:d>
                            <m:dPr>
                              <m:ctrlPr>
                                <a:rPr lang="en-IN" sz="2400" i="1" smtClean="0">
                                  <a:solidFill>
                                    <a:srgbClr val="000000"/>
                                  </a:solidFill>
                                  <a:latin typeface="Cambria Math"/>
                                </a:rPr>
                              </m:ctrlPr>
                            </m:dPr>
                            <m:e>
                              <m:r>
                                <a:rPr lang="en-IN" sz="2400" i="1" smtClean="0">
                                  <a:solidFill>
                                    <a:srgbClr val="000000"/>
                                  </a:solidFill>
                                  <a:latin typeface="Cambria Math" panose="02040503050406030204" pitchFamily="18" charset="0"/>
                                </a:rPr>
                                <m:t>𝐶</m:t>
                              </m:r>
                            </m:e>
                          </m:d>
                        </m:e>
                      </m:func>
                      <m:r>
                        <a:rPr lang="en-IN" sz="2400" i="1" smtClean="0">
                          <a:solidFill>
                            <a:srgbClr val="000000"/>
                          </a:solidFill>
                          <a:latin typeface="Cambria Math" panose="02040503050406030204" pitchFamily="18" charset="0"/>
                        </a:rPr>
                        <m:t>=6−2=4</m:t>
                      </m:r>
                    </m:oMath>
                  </m:oMathPara>
                </a14:m>
                <a:endParaRPr lang="en-IN" sz="2400" dirty="0">
                  <a:solidFill>
                    <a:srgbClr val="000000"/>
                  </a:solidFill>
                </a:endParaRPr>
              </a:p>
            </p:txBody>
          </p:sp>
        </mc:Choice>
        <mc:Fallback xmlns="">
          <p:sp>
            <p:nvSpPr>
              <p:cNvPr id="61" name="TextBox 60">
                <a:extLst>
                  <a:ext uri="{FF2B5EF4-FFF2-40B4-BE49-F238E27FC236}">
                    <a16:creationId xmlns:a16="http://schemas.microsoft.com/office/drawing/2014/main" id="{ECF3805D-0CD4-44ED-B26F-058F0627FA2E}"/>
                  </a:ext>
                </a:extLst>
              </p:cNvPr>
              <p:cNvSpPr txBox="1">
                <a:spLocks noRot="1" noChangeAspect="1" noMove="1" noResize="1" noEditPoints="1" noAdjustHandles="1" noChangeArrowheads="1" noChangeShapeType="1" noTextEdit="1"/>
              </p:cNvSpPr>
              <p:nvPr/>
            </p:nvSpPr>
            <p:spPr>
              <a:xfrm>
                <a:off x="6878141" y="3898015"/>
                <a:ext cx="4020075" cy="369332"/>
              </a:xfrm>
              <a:prstGeom prst="rect">
                <a:avLst/>
              </a:prstGeom>
              <a:blipFill>
                <a:blip r:embed="rId25"/>
                <a:stretch>
                  <a:fillRect l="-1212" r="-1212" b="-1147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 xmlns:a16="http://schemas.microsoft.com/office/drawing/2014/main" id="{7C851730-A4EB-450A-92E3-7E69B45A5BCD}"/>
                  </a:ext>
                </a:extLst>
              </p:cNvPr>
              <p:cNvSpPr txBox="1"/>
              <p:nvPr/>
            </p:nvSpPr>
            <p:spPr>
              <a:xfrm>
                <a:off x="5533264" y="2854703"/>
                <a:ext cx="2128595" cy="73866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l-GR" sz="2400" i="1" smtClean="0">
                              <a:solidFill>
                                <a:srgbClr val="000000"/>
                              </a:solidFill>
                              <a:latin typeface="Cambria Math"/>
                              <a:ea typeface="Cambria Math" panose="02040503050406030204" pitchFamily="18" charset="0"/>
                            </a:rPr>
                          </m:ctrlPr>
                        </m:sSubPr>
                        <m:e>
                          <m:r>
                            <a:rPr lang="el-GR" sz="2400" i="1" smtClean="0">
                              <a:solidFill>
                                <a:srgbClr val="000000"/>
                              </a:solidFill>
                              <a:latin typeface="Cambria Math" panose="02040503050406030204" pitchFamily="18" charset="0"/>
                              <a:ea typeface="Cambria Math" panose="02040503050406030204" pitchFamily="18" charset="0"/>
                            </a:rPr>
                            <m:t>𝜂</m:t>
                          </m:r>
                        </m:e>
                        <m:sub>
                          <m:r>
                            <a:rPr lang="en-IN" sz="2400" i="1" smtClean="0">
                              <a:solidFill>
                                <a:srgbClr val="000000"/>
                              </a:solidFill>
                              <a:latin typeface="Cambria Math" panose="02040503050406030204" pitchFamily="18" charset="0"/>
                              <a:ea typeface="Cambria Math" panose="02040503050406030204" pitchFamily="18" charset="0"/>
                            </a:rPr>
                            <m:t>1</m:t>
                          </m:r>
                        </m:sub>
                      </m:sSub>
                      <m:r>
                        <a:rPr lang="en-IN" sz="2400" b="1" i="1" smtClean="0">
                          <a:solidFill>
                            <a:srgbClr val="000000"/>
                          </a:solidFill>
                          <a:latin typeface="Cambria Math" panose="02040503050406030204" pitchFamily="18" charset="0"/>
                          <a:ea typeface="Cambria Math" panose="02040503050406030204" pitchFamily="18" charset="0"/>
                        </a:rPr>
                        <m:t>:</m:t>
                      </m:r>
                      <m:sSub>
                        <m:sSubPr>
                          <m:ctrlPr>
                            <a:rPr lang="en-IN" sz="2400" b="1" i="1" smtClean="0">
                              <a:solidFill>
                                <a:srgbClr val="000000"/>
                              </a:solidFill>
                              <a:latin typeface="Cambria Math"/>
                              <a:ea typeface="Cambria Math" panose="02040503050406030204" pitchFamily="18" charset="0"/>
                            </a:rPr>
                          </m:ctrlPr>
                        </m:sSubPr>
                        <m:e>
                          <m:r>
                            <a:rPr lang="en-IN" sz="2400" b="1" i="1" smtClean="0">
                              <a:solidFill>
                                <a:srgbClr val="000000"/>
                              </a:solidFill>
                              <a:latin typeface="Cambria Math" panose="02040503050406030204" pitchFamily="18" charset="0"/>
                              <a:ea typeface="Cambria Math" panose="02040503050406030204" pitchFamily="18" charset="0"/>
                            </a:rPr>
                            <m:t>𝒙</m:t>
                          </m:r>
                        </m:e>
                        <m:sub>
                          <m:r>
                            <a:rPr lang="en-IN" sz="2400" b="1" i="1" smtClean="0">
                              <a:solidFill>
                                <a:srgbClr val="000000"/>
                              </a:solidFill>
                              <a:latin typeface="Cambria Math" panose="02040503050406030204" pitchFamily="18" charset="0"/>
                              <a:ea typeface="Cambria Math" panose="02040503050406030204" pitchFamily="18" charset="0"/>
                            </a:rPr>
                            <m:t>𝟑</m:t>
                          </m:r>
                        </m:sub>
                      </m:sSub>
                      <m:r>
                        <a:rPr lang="en-IN" sz="2400" b="1" i="1" smtClean="0">
                          <a:solidFill>
                            <a:srgbClr val="000000"/>
                          </a:solidFill>
                          <a:latin typeface="Cambria Math" panose="02040503050406030204" pitchFamily="18" charset="0"/>
                          <a:ea typeface="Cambria Math" panose="02040503050406030204" pitchFamily="18" charset="0"/>
                        </a:rPr>
                        <m:t>−</m:t>
                      </m:r>
                      <m:sSub>
                        <m:sSubPr>
                          <m:ctrlPr>
                            <a:rPr lang="en-IN" sz="2400" b="1" i="1" smtClean="0">
                              <a:solidFill>
                                <a:srgbClr val="000000"/>
                              </a:solidFill>
                              <a:latin typeface="Cambria Math"/>
                              <a:ea typeface="Cambria Math" panose="02040503050406030204" pitchFamily="18" charset="0"/>
                            </a:rPr>
                          </m:ctrlPr>
                        </m:sSubPr>
                        <m:e>
                          <m:r>
                            <a:rPr lang="en-IN" sz="2400" b="1" i="1" smtClean="0">
                              <a:solidFill>
                                <a:srgbClr val="000000"/>
                              </a:solidFill>
                              <a:latin typeface="Cambria Math" panose="02040503050406030204" pitchFamily="18" charset="0"/>
                              <a:ea typeface="Cambria Math" panose="02040503050406030204" pitchFamily="18" charset="0"/>
                            </a:rPr>
                            <m:t>𝒙</m:t>
                          </m:r>
                        </m:e>
                        <m:sub>
                          <m:r>
                            <a:rPr lang="en-IN" sz="2400" b="1" i="1" smtClean="0">
                              <a:solidFill>
                                <a:srgbClr val="000000"/>
                              </a:solidFill>
                              <a:latin typeface="Cambria Math" panose="02040503050406030204" pitchFamily="18" charset="0"/>
                              <a:ea typeface="Cambria Math" panose="02040503050406030204" pitchFamily="18" charset="0"/>
                            </a:rPr>
                            <m:t>𝟐</m:t>
                          </m:r>
                        </m:sub>
                      </m:sSub>
                      <m:r>
                        <a:rPr lang="en-IN" sz="2400" b="1" i="1" smtClean="0">
                          <a:solidFill>
                            <a:srgbClr val="000000"/>
                          </a:solidFill>
                          <a:latin typeface="Cambria Math" panose="02040503050406030204" pitchFamily="18" charset="0"/>
                          <a:ea typeface="Cambria Math" panose="02040503050406030204" pitchFamily="18" charset="0"/>
                        </a:rPr>
                        <m:t>=</m:t>
                      </m:r>
                      <m:r>
                        <a:rPr lang="en-IN" sz="2400" b="1" i="1" smtClean="0">
                          <a:solidFill>
                            <a:srgbClr val="000000"/>
                          </a:solidFill>
                          <a:latin typeface="Cambria Math" panose="02040503050406030204" pitchFamily="18" charset="0"/>
                          <a:ea typeface="Cambria Math" panose="02040503050406030204" pitchFamily="18" charset="0"/>
                        </a:rPr>
                        <m:t>𝟎</m:t>
                      </m:r>
                    </m:oMath>
                  </m:oMathPara>
                </a14:m>
                <a:endParaRPr lang="en-IN" sz="2400" b="1" dirty="0">
                  <a:solidFill>
                    <a:srgbClr val="000000"/>
                  </a:solidFill>
                </a:endParaRPr>
              </a:p>
              <a:p>
                <a14:m>
                  <m:oMathPara xmlns:m="http://schemas.openxmlformats.org/officeDocument/2006/math">
                    <m:oMathParaPr>
                      <m:jc m:val="centerGroup"/>
                    </m:oMathParaPr>
                    <m:oMath xmlns:m="http://schemas.openxmlformats.org/officeDocument/2006/math">
                      <m:sSub>
                        <m:sSubPr>
                          <m:ctrlPr>
                            <a:rPr lang="el-GR" sz="2400" i="1">
                              <a:solidFill>
                                <a:srgbClr val="000000"/>
                              </a:solidFill>
                              <a:latin typeface="Cambria Math"/>
                              <a:ea typeface="Cambria Math" panose="02040503050406030204" pitchFamily="18" charset="0"/>
                            </a:rPr>
                          </m:ctrlPr>
                        </m:sSubPr>
                        <m:e>
                          <m:r>
                            <a:rPr lang="el-GR" sz="2400" i="1">
                              <a:solidFill>
                                <a:srgbClr val="000000"/>
                              </a:solidFill>
                              <a:latin typeface="Cambria Math" panose="02040503050406030204" pitchFamily="18" charset="0"/>
                              <a:ea typeface="Cambria Math" panose="02040503050406030204" pitchFamily="18" charset="0"/>
                            </a:rPr>
                            <m:t>𝜂</m:t>
                          </m:r>
                        </m:e>
                        <m:sub>
                          <m:r>
                            <a:rPr lang="en-IN" sz="2400" i="1" smtClean="0">
                              <a:solidFill>
                                <a:srgbClr val="000000"/>
                              </a:solidFill>
                              <a:latin typeface="Cambria Math" panose="02040503050406030204" pitchFamily="18" charset="0"/>
                              <a:ea typeface="Cambria Math" panose="02040503050406030204" pitchFamily="18" charset="0"/>
                            </a:rPr>
                            <m:t>2</m:t>
                          </m:r>
                        </m:sub>
                      </m:sSub>
                      <m:r>
                        <a:rPr lang="en-IN" sz="2400" b="1" i="1">
                          <a:solidFill>
                            <a:srgbClr val="000000"/>
                          </a:solidFill>
                          <a:latin typeface="Cambria Math" panose="02040503050406030204" pitchFamily="18" charset="0"/>
                          <a:ea typeface="Cambria Math" panose="02040503050406030204" pitchFamily="18" charset="0"/>
                        </a:rPr>
                        <m:t>:</m:t>
                      </m:r>
                      <m:sSub>
                        <m:sSubPr>
                          <m:ctrlPr>
                            <a:rPr lang="en-IN" sz="2400" b="1" i="1">
                              <a:solidFill>
                                <a:srgbClr val="000000"/>
                              </a:solidFill>
                              <a:latin typeface="Cambria Math"/>
                              <a:ea typeface="Cambria Math" panose="02040503050406030204" pitchFamily="18" charset="0"/>
                            </a:rPr>
                          </m:ctrlPr>
                        </m:sSubPr>
                        <m:e>
                          <m:r>
                            <a:rPr lang="en-IN" sz="2400" b="1" i="1" smtClean="0">
                              <a:solidFill>
                                <a:srgbClr val="000000"/>
                              </a:solidFill>
                              <a:latin typeface="Cambria Math" panose="02040503050406030204" pitchFamily="18" charset="0"/>
                              <a:ea typeface="Cambria Math" panose="02040503050406030204" pitchFamily="18" charset="0"/>
                            </a:rPr>
                            <m:t>𝒚</m:t>
                          </m:r>
                        </m:e>
                        <m:sub>
                          <m:r>
                            <a:rPr lang="en-IN" sz="2400" b="1" i="1">
                              <a:solidFill>
                                <a:srgbClr val="000000"/>
                              </a:solidFill>
                              <a:latin typeface="Cambria Math" panose="02040503050406030204" pitchFamily="18" charset="0"/>
                              <a:ea typeface="Cambria Math" panose="02040503050406030204" pitchFamily="18" charset="0"/>
                            </a:rPr>
                            <m:t>𝟑</m:t>
                          </m:r>
                        </m:sub>
                      </m:sSub>
                      <m:r>
                        <a:rPr lang="en-IN" sz="2400" b="1" i="1">
                          <a:solidFill>
                            <a:srgbClr val="000000"/>
                          </a:solidFill>
                          <a:latin typeface="Cambria Math" panose="02040503050406030204" pitchFamily="18" charset="0"/>
                          <a:ea typeface="Cambria Math" panose="02040503050406030204" pitchFamily="18" charset="0"/>
                        </a:rPr>
                        <m:t>−</m:t>
                      </m:r>
                      <m:sSub>
                        <m:sSubPr>
                          <m:ctrlPr>
                            <a:rPr lang="en-IN" sz="2400" b="1" i="1">
                              <a:solidFill>
                                <a:srgbClr val="000000"/>
                              </a:solidFill>
                              <a:latin typeface="Cambria Math"/>
                              <a:ea typeface="Cambria Math" panose="02040503050406030204" pitchFamily="18" charset="0"/>
                            </a:rPr>
                          </m:ctrlPr>
                        </m:sSubPr>
                        <m:e>
                          <m:r>
                            <a:rPr lang="en-IN" sz="2400" b="1" i="1" smtClean="0">
                              <a:solidFill>
                                <a:srgbClr val="000000"/>
                              </a:solidFill>
                              <a:latin typeface="Cambria Math" panose="02040503050406030204" pitchFamily="18" charset="0"/>
                              <a:ea typeface="Cambria Math" panose="02040503050406030204" pitchFamily="18" charset="0"/>
                            </a:rPr>
                            <m:t>𝒚</m:t>
                          </m:r>
                        </m:e>
                        <m:sub>
                          <m:r>
                            <a:rPr lang="en-IN" sz="2400" b="1" i="1">
                              <a:solidFill>
                                <a:srgbClr val="000000"/>
                              </a:solidFill>
                              <a:latin typeface="Cambria Math" panose="02040503050406030204" pitchFamily="18" charset="0"/>
                              <a:ea typeface="Cambria Math" panose="02040503050406030204" pitchFamily="18" charset="0"/>
                            </a:rPr>
                            <m:t>𝟐</m:t>
                          </m:r>
                        </m:sub>
                      </m:sSub>
                      <m:r>
                        <a:rPr lang="en-IN" sz="2400" b="1" i="1">
                          <a:solidFill>
                            <a:srgbClr val="000000"/>
                          </a:solidFill>
                          <a:latin typeface="Cambria Math" panose="02040503050406030204" pitchFamily="18" charset="0"/>
                          <a:ea typeface="Cambria Math" panose="02040503050406030204" pitchFamily="18" charset="0"/>
                        </a:rPr>
                        <m:t>=</m:t>
                      </m:r>
                      <m:r>
                        <a:rPr lang="en-IN" sz="2400" b="1" i="1">
                          <a:solidFill>
                            <a:srgbClr val="000000"/>
                          </a:solidFill>
                          <a:latin typeface="Cambria Math" panose="02040503050406030204" pitchFamily="18" charset="0"/>
                          <a:ea typeface="Cambria Math" panose="02040503050406030204" pitchFamily="18" charset="0"/>
                        </a:rPr>
                        <m:t>𝟎</m:t>
                      </m:r>
                    </m:oMath>
                  </m:oMathPara>
                </a14:m>
                <a:endParaRPr lang="en-IN" sz="2400" b="1" dirty="0">
                  <a:solidFill>
                    <a:srgbClr val="000000"/>
                  </a:solidFill>
                </a:endParaRPr>
              </a:p>
            </p:txBody>
          </p:sp>
        </mc:Choice>
        <mc:Fallback xmlns="">
          <p:sp>
            <p:nvSpPr>
              <p:cNvPr id="62" name="TextBox 61">
                <a:extLst>
                  <a:ext uri="{FF2B5EF4-FFF2-40B4-BE49-F238E27FC236}">
                    <a16:creationId xmlns:a16="http://schemas.microsoft.com/office/drawing/2014/main" id="{7C851730-A4EB-450A-92E3-7E69B45A5BCD}"/>
                  </a:ext>
                </a:extLst>
              </p:cNvPr>
              <p:cNvSpPr txBox="1">
                <a:spLocks noRot="1" noChangeAspect="1" noMove="1" noResize="1" noEditPoints="1" noAdjustHandles="1" noChangeArrowheads="1" noChangeShapeType="1" noTextEdit="1"/>
              </p:cNvSpPr>
              <p:nvPr/>
            </p:nvSpPr>
            <p:spPr>
              <a:xfrm>
                <a:off x="5533264" y="2854703"/>
                <a:ext cx="2128595" cy="738664"/>
              </a:xfrm>
              <a:prstGeom prst="rect">
                <a:avLst/>
              </a:prstGeom>
              <a:blipFill>
                <a:blip r:embed="rId26"/>
                <a:stretch>
                  <a:fillRect l="-2865" r="-2579" b="-1487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3" name="Rectangle 62">
                <a:extLst>
                  <a:ext uri="{FF2B5EF4-FFF2-40B4-BE49-F238E27FC236}">
                    <a16:creationId xmlns="" xmlns:a16="http://schemas.microsoft.com/office/drawing/2014/main" id="{2A23E731-736C-43AE-96A4-48B0F287AC95}"/>
                  </a:ext>
                </a:extLst>
              </p:cNvPr>
              <p:cNvSpPr/>
              <p:nvPr/>
            </p:nvSpPr>
            <p:spPr>
              <a:xfrm>
                <a:off x="5135064" y="4467466"/>
                <a:ext cx="6662898" cy="1569660"/>
              </a:xfrm>
              <a:prstGeom prst="rect">
                <a:avLst/>
              </a:prstGeom>
            </p:spPr>
            <p:txBody>
              <a:bodyPr wrap="square">
                <a:spAutoFit/>
              </a:bodyPr>
              <a:lstStyle/>
              <a:p>
                <a:r>
                  <a:rPr lang="en-US" sz="2400" dirty="0">
                    <a:solidFill>
                      <a:srgbClr val="000000"/>
                    </a:solidFill>
                  </a:rPr>
                  <a:t>It is convenient to think of these DOF as being reflected as the configuration of the lower link, and the relative rotation, </a:t>
                </a:r>
                <a14:m>
                  <m:oMath xmlns:m="http://schemas.openxmlformats.org/officeDocument/2006/math">
                    <m:r>
                      <a:rPr lang="en-US" sz="2400" i="1" smtClean="0">
                        <a:solidFill>
                          <a:srgbClr val="000000"/>
                        </a:solidFill>
                        <a:latin typeface="Cambria Math" panose="02040503050406030204" pitchFamily="18" charset="0"/>
                        <a:ea typeface="Cambria Math" panose="02040503050406030204" pitchFamily="18" charset="0"/>
                      </a:rPr>
                      <m:t>𝜃</m:t>
                    </m:r>
                    <m:r>
                      <a:rPr lang="en-IN" sz="2400" i="1" smtClean="0">
                        <a:solidFill>
                          <a:srgbClr val="000000"/>
                        </a:solidFill>
                        <a:latin typeface="Cambria Math" panose="02040503050406030204" pitchFamily="18" charset="0"/>
                        <a:ea typeface="Cambria Math" panose="02040503050406030204" pitchFamily="18" charset="0"/>
                      </a:rPr>
                      <m:t>=</m:t>
                    </m:r>
                    <m:sSub>
                      <m:sSubPr>
                        <m:ctrlPr>
                          <a:rPr lang="en-IN" sz="2400" i="1" smtClean="0">
                            <a:solidFill>
                              <a:srgbClr val="000000"/>
                            </a:solidFill>
                            <a:latin typeface="Cambria Math"/>
                            <a:ea typeface="Cambria Math" panose="02040503050406030204" pitchFamily="18" charset="0"/>
                          </a:rPr>
                        </m:ctrlPr>
                      </m:sSubPr>
                      <m:e>
                        <m:r>
                          <a:rPr lang="el-GR" sz="2400" i="1" smtClean="0">
                            <a:solidFill>
                              <a:srgbClr val="000000"/>
                            </a:solidFill>
                            <a:latin typeface="Cambria Math" panose="02040503050406030204" pitchFamily="18" charset="0"/>
                            <a:ea typeface="Cambria Math" panose="02040503050406030204" pitchFamily="18" charset="0"/>
                          </a:rPr>
                          <m:t>𝜙</m:t>
                        </m:r>
                      </m:e>
                      <m:sub>
                        <m:r>
                          <a:rPr lang="en-IN" sz="2400" i="1" smtClean="0">
                            <a:solidFill>
                              <a:srgbClr val="000000"/>
                            </a:solidFill>
                            <a:latin typeface="Cambria Math" panose="02040503050406030204" pitchFamily="18" charset="0"/>
                            <a:ea typeface="Cambria Math" panose="02040503050406030204" pitchFamily="18" charset="0"/>
                          </a:rPr>
                          <m:t>2</m:t>
                        </m:r>
                      </m:sub>
                    </m:sSub>
                    <m:r>
                      <a:rPr lang="en-IN" sz="2400" i="1" smtClean="0">
                        <a:solidFill>
                          <a:srgbClr val="000000"/>
                        </a:solidFill>
                        <a:latin typeface="Cambria Math" panose="02040503050406030204" pitchFamily="18" charset="0"/>
                        <a:ea typeface="Cambria Math" panose="02040503050406030204" pitchFamily="18" charset="0"/>
                      </a:rPr>
                      <m:t>−</m:t>
                    </m:r>
                    <m:sSub>
                      <m:sSubPr>
                        <m:ctrlPr>
                          <a:rPr lang="en-IN" sz="2400" i="1" smtClean="0">
                            <a:solidFill>
                              <a:srgbClr val="000000"/>
                            </a:solidFill>
                            <a:latin typeface="Cambria Math"/>
                            <a:ea typeface="Cambria Math" panose="02040503050406030204" pitchFamily="18" charset="0"/>
                          </a:rPr>
                        </m:ctrlPr>
                      </m:sSubPr>
                      <m:e>
                        <m:r>
                          <a:rPr lang="el-GR" sz="2400" i="1" smtClean="0">
                            <a:solidFill>
                              <a:srgbClr val="000000"/>
                            </a:solidFill>
                            <a:latin typeface="Cambria Math" panose="02040503050406030204" pitchFamily="18" charset="0"/>
                            <a:ea typeface="Cambria Math" panose="02040503050406030204" pitchFamily="18" charset="0"/>
                          </a:rPr>
                          <m:t>𝜙</m:t>
                        </m:r>
                      </m:e>
                      <m:sub>
                        <m:r>
                          <a:rPr lang="en-IN" sz="2400" i="1" smtClean="0">
                            <a:solidFill>
                              <a:srgbClr val="000000"/>
                            </a:solidFill>
                            <a:latin typeface="Cambria Math" panose="02040503050406030204" pitchFamily="18" charset="0"/>
                            <a:ea typeface="Cambria Math" panose="02040503050406030204" pitchFamily="18" charset="0"/>
                          </a:rPr>
                          <m:t>1</m:t>
                        </m:r>
                      </m:sub>
                    </m:sSub>
                  </m:oMath>
                </a14:m>
                <a:r>
                  <a:rPr lang="en-US" sz="2400" dirty="0">
                    <a:solidFill>
                      <a:srgbClr val="000000"/>
                    </a:solidFill>
                  </a:rPr>
                  <a:t> of the upper link with respect to the lower one. </a:t>
                </a:r>
                <a:endParaRPr lang="en-IN" sz="2400" dirty="0">
                  <a:solidFill>
                    <a:srgbClr val="000000"/>
                  </a:solidFill>
                </a:endParaRPr>
              </a:p>
            </p:txBody>
          </p:sp>
        </mc:Choice>
        <mc:Fallback xmlns="">
          <p:sp>
            <p:nvSpPr>
              <p:cNvPr id="63" name="Rectangle 62">
                <a:extLst>
                  <a:ext uri="{FF2B5EF4-FFF2-40B4-BE49-F238E27FC236}">
                    <a16:creationId xmlns:a16="http://schemas.microsoft.com/office/drawing/2014/main" id="{2A23E731-736C-43AE-96A4-48B0F287AC95}"/>
                  </a:ext>
                </a:extLst>
              </p:cNvPr>
              <p:cNvSpPr>
                <a:spLocks noRot="1" noChangeAspect="1" noMove="1" noResize="1" noEditPoints="1" noAdjustHandles="1" noChangeArrowheads="1" noChangeShapeType="1" noTextEdit="1"/>
              </p:cNvSpPr>
              <p:nvPr/>
            </p:nvSpPr>
            <p:spPr>
              <a:xfrm>
                <a:off x="5135064" y="4467466"/>
                <a:ext cx="6662898" cy="1569660"/>
              </a:xfrm>
              <a:prstGeom prst="rect">
                <a:avLst/>
              </a:prstGeom>
              <a:blipFill>
                <a:blip r:embed="rId27"/>
                <a:stretch>
                  <a:fillRect l="-1372" t="-3113" r="-823" b="-8171"/>
                </a:stretch>
              </a:blipFill>
            </p:spPr>
            <p:txBody>
              <a:bodyPr/>
              <a:lstStyle/>
              <a:p>
                <a:r>
                  <a:rPr lang="en-IN">
                    <a:noFill/>
                  </a:rPr>
                  <a:t> </a:t>
                </a:r>
              </a:p>
            </p:txBody>
          </p:sp>
        </mc:Fallback>
      </mc:AlternateContent>
      <p:sp>
        <p:nvSpPr>
          <p:cNvPr id="64" name="Rectangle 63">
            <a:extLst>
              <a:ext uri="{FF2B5EF4-FFF2-40B4-BE49-F238E27FC236}">
                <a16:creationId xmlns="" xmlns:a16="http://schemas.microsoft.com/office/drawing/2014/main" id="{A1563D63-B5E9-4B75-B811-9809C13BD562}"/>
              </a:ext>
            </a:extLst>
          </p:cNvPr>
          <p:cNvSpPr/>
          <p:nvPr/>
        </p:nvSpPr>
        <p:spPr>
          <a:xfrm>
            <a:off x="5593885" y="1677402"/>
            <a:ext cx="2638758" cy="830997"/>
          </a:xfrm>
          <a:prstGeom prst="rect">
            <a:avLst/>
          </a:prstGeom>
        </p:spPr>
        <p:txBody>
          <a:bodyPr wrap="square">
            <a:spAutoFit/>
          </a:bodyPr>
          <a:lstStyle/>
          <a:p>
            <a:r>
              <a:rPr lang="en-US" sz="2400" dirty="0">
                <a:solidFill>
                  <a:srgbClr val="000000"/>
                </a:solidFill>
              </a:rPr>
              <a:t>creating an open chain of two links</a:t>
            </a:r>
            <a:endParaRPr lang="en-IN" sz="2400" dirty="0">
              <a:solidFill>
                <a:srgbClr val="000000"/>
              </a:solidFill>
            </a:endParaRPr>
          </a:p>
        </p:txBody>
      </p:sp>
      <p:sp>
        <p:nvSpPr>
          <p:cNvPr id="3" name="Rectangle 2"/>
          <p:cNvSpPr/>
          <p:nvPr/>
        </p:nvSpPr>
        <p:spPr>
          <a:xfrm>
            <a:off x="2150007" y="159761"/>
            <a:ext cx="7663543" cy="523220"/>
          </a:xfrm>
          <a:prstGeom prst="rect">
            <a:avLst/>
          </a:prstGeom>
        </p:spPr>
        <p:txBody>
          <a:bodyPr wrap="square">
            <a:spAutoFit/>
          </a:bodyPr>
          <a:lstStyle/>
          <a:p>
            <a:r>
              <a:rPr lang="en-IN" sz="2800" b="1" cap="all" spc="200" dirty="0">
                <a:solidFill>
                  <a:srgbClr val="FF0000"/>
                </a:solidFill>
              </a:rPr>
              <a:t>System of links IN A PLANE</a:t>
            </a:r>
            <a:endParaRPr lang="en-IN" dirty="0">
              <a:solidFill>
                <a:srgbClr val="000000"/>
              </a:solidFill>
            </a:endParaRPr>
          </a:p>
        </p:txBody>
      </p:sp>
      <p:sp>
        <p:nvSpPr>
          <p:cNvPr id="66" name="TextBox 65">
            <a:extLst>
              <a:ext uri="{FF2B5EF4-FFF2-40B4-BE49-F238E27FC236}">
                <a16:creationId xmlns="" xmlns:a16="http://schemas.microsoft.com/office/drawing/2014/main" id="{7777605B-C374-40FB-B624-4AAFD7B63CAE}"/>
              </a:ext>
            </a:extLst>
          </p:cNvPr>
          <p:cNvSpPr txBox="1"/>
          <p:nvPr/>
        </p:nvSpPr>
        <p:spPr>
          <a:xfrm>
            <a:off x="1048102" y="6578768"/>
            <a:ext cx="2429883" cy="276999"/>
          </a:xfrm>
          <a:prstGeom prst="rect">
            <a:avLst/>
          </a:prstGeom>
          <a:noFill/>
        </p:spPr>
        <p:txBody>
          <a:bodyPr wrap="square">
            <a:spAutoFit/>
          </a:bodyPr>
          <a:lstStyle/>
          <a:p>
            <a:r>
              <a:rPr lang="en-IN" sz="1200" dirty="0">
                <a:solidFill>
                  <a:srgbClr val="000000"/>
                </a:solidFill>
              </a:rPr>
              <a:t>OVERVIEW OF KINEMATICS</a:t>
            </a:r>
          </a:p>
        </p:txBody>
      </p:sp>
    </p:spTree>
    <p:extLst>
      <p:ext uri="{BB962C8B-B14F-4D97-AF65-F5344CB8AC3E}">
        <p14:creationId xmlns:p14="http://schemas.microsoft.com/office/powerpoint/2010/main" val="30385582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A5A43BF8-B029-467C-8F0F-C9833122F8F0}"/>
              </a:ext>
            </a:extLst>
          </p:cNvPr>
          <p:cNvSpPr>
            <a:spLocks noGrp="1"/>
          </p:cNvSpPr>
          <p:nvPr>
            <p:ph type="sldNum" sz="quarter" idx="12"/>
          </p:nvPr>
        </p:nvSpPr>
        <p:spPr/>
        <p:txBody>
          <a:bodyPr/>
          <a:lstStyle/>
          <a:p>
            <a:fld id="{AC383DC2-5599-43D7-9E00-1EF46298FDA3}" type="slidenum">
              <a:rPr lang="en-IN" smtClean="0"/>
              <a:pPr/>
              <a:t>27</a:t>
            </a:fld>
            <a:endParaRPr lang="en-IN"/>
          </a:p>
        </p:txBody>
      </p:sp>
      <mc:AlternateContent xmlns:mc="http://schemas.openxmlformats.org/markup-compatibility/2006" xmlns:a14="http://schemas.microsoft.com/office/drawing/2010/main">
        <mc:Choice Requires="a14">
          <p:sp>
            <p:nvSpPr>
              <p:cNvPr id="6" name="Rectangle 5">
                <a:extLst>
                  <a:ext uri="{FF2B5EF4-FFF2-40B4-BE49-F238E27FC236}">
                    <a16:creationId xmlns="" xmlns:a16="http://schemas.microsoft.com/office/drawing/2014/main" id="{5683870C-C2C3-4FED-8223-F162FDAF2C03}"/>
                  </a:ext>
                </a:extLst>
              </p:cNvPr>
              <p:cNvSpPr/>
              <p:nvPr/>
            </p:nvSpPr>
            <p:spPr>
              <a:xfrm>
                <a:off x="737893" y="853444"/>
                <a:ext cx="10123669" cy="491738"/>
              </a:xfrm>
              <a:prstGeom prst="rect">
                <a:avLst/>
              </a:prstGeom>
            </p:spPr>
            <p:txBody>
              <a:bodyPr wrap="square">
                <a:spAutoFit/>
              </a:bodyPr>
              <a:lstStyle/>
              <a:p>
                <a:r>
                  <a:rPr lang="en-US" sz="2400" dirty="0">
                    <a:solidFill>
                      <a:srgbClr val="000000"/>
                    </a:solidFill>
                  </a:rPr>
                  <a:t>Consider that the chain is tethered to a point </a:t>
                </a:r>
                <a14:m>
                  <m:oMath xmlns:m="http://schemas.openxmlformats.org/officeDocument/2006/math">
                    <m:sSub>
                      <m:sSubPr>
                        <m:ctrlPr>
                          <a:rPr lang="en-US" sz="2400" i="1" smtClean="0">
                            <a:solidFill>
                              <a:srgbClr val="000000"/>
                            </a:solidFill>
                            <a:latin typeface="Cambria Math"/>
                          </a:rPr>
                        </m:ctrlPr>
                      </m:sSubPr>
                      <m:e>
                        <m:r>
                          <a:rPr lang="en-IN" sz="2400" b="1" i="1" smtClean="0">
                            <a:solidFill>
                              <a:srgbClr val="000000"/>
                            </a:solidFill>
                            <a:latin typeface="Cambria Math" panose="02040503050406030204" pitchFamily="18" charset="0"/>
                          </a:rPr>
                          <m:t>𝒑</m:t>
                        </m:r>
                      </m:e>
                      <m:sub>
                        <m:r>
                          <a:rPr lang="en-IN" sz="2400" i="1" smtClean="0">
                            <a:solidFill>
                              <a:srgbClr val="000000"/>
                            </a:solidFill>
                            <a:latin typeface="Cambria Math" panose="02040503050406030204" pitchFamily="18" charset="0"/>
                          </a:rPr>
                          <m:t>𝑔</m:t>
                        </m:r>
                      </m:sub>
                    </m:sSub>
                    <m:r>
                      <a:rPr lang="en-IN" sz="2400" i="1" smtClean="0">
                        <a:solidFill>
                          <a:srgbClr val="000000"/>
                        </a:solidFill>
                        <a:latin typeface="Cambria Math" panose="02040503050406030204" pitchFamily="18" charset="0"/>
                      </a:rPr>
                      <m:t>(</m:t>
                    </m:r>
                    <m:sSub>
                      <m:sSubPr>
                        <m:ctrlPr>
                          <a:rPr lang="en-IN" sz="2400" i="1" smtClean="0">
                            <a:solidFill>
                              <a:srgbClr val="000000"/>
                            </a:solidFill>
                            <a:latin typeface="Cambria Math"/>
                          </a:rPr>
                        </m:ctrlPr>
                      </m:sSubPr>
                      <m:e>
                        <m:r>
                          <a:rPr lang="en-IN" sz="2400" i="1" smtClean="0">
                            <a:solidFill>
                              <a:srgbClr val="000000"/>
                            </a:solidFill>
                            <a:latin typeface="Cambria Math" panose="02040503050406030204" pitchFamily="18" charset="0"/>
                          </a:rPr>
                          <m:t>𝑥</m:t>
                        </m:r>
                      </m:e>
                      <m:sub>
                        <m:r>
                          <a:rPr lang="en-IN" sz="2400" i="1" smtClean="0">
                            <a:solidFill>
                              <a:srgbClr val="000000"/>
                            </a:solidFill>
                            <a:latin typeface="Cambria Math" panose="02040503050406030204" pitchFamily="18" charset="0"/>
                          </a:rPr>
                          <m:t>𝑔</m:t>
                        </m:r>
                      </m:sub>
                    </m:sSub>
                    <m:r>
                      <a:rPr lang="en-IN" sz="2400" i="1" smtClean="0">
                        <a:solidFill>
                          <a:srgbClr val="000000"/>
                        </a:solidFill>
                        <a:latin typeface="Cambria Math" panose="02040503050406030204" pitchFamily="18" charset="0"/>
                      </a:rPr>
                      <m:t>, </m:t>
                    </m:r>
                    <m:sSub>
                      <m:sSubPr>
                        <m:ctrlPr>
                          <a:rPr lang="en-IN" sz="2400" i="1" smtClean="0">
                            <a:solidFill>
                              <a:srgbClr val="000000"/>
                            </a:solidFill>
                            <a:latin typeface="Cambria Math"/>
                          </a:rPr>
                        </m:ctrlPr>
                      </m:sSubPr>
                      <m:e>
                        <m:r>
                          <a:rPr lang="en-IN" sz="2400" i="1" smtClean="0">
                            <a:solidFill>
                              <a:srgbClr val="000000"/>
                            </a:solidFill>
                            <a:latin typeface="Cambria Math" panose="02040503050406030204" pitchFamily="18" charset="0"/>
                          </a:rPr>
                          <m:t>𝑦</m:t>
                        </m:r>
                      </m:e>
                      <m:sub>
                        <m:r>
                          <a:rPr lang="en-IN" sz="2400" i="1" smtClean="0">
                            <a:solidFill>
                              <a:srgbClr val="000000"/>
                            </a:solidFill>
                            <a:latin typeface="Cambria Math" panose="02040503050406030204" pitchFamily="18" charset="0"/>
                          </a:rPr>
                          <m:t>𝑔</m:t>
                        </m:r>
                      </m:sub>
                    </m:sSub>
                    <m:r>
                      <a:rPr lang="en-IN" sz="2400" i="1" smtClean="0">
                        <a:solidFill>
                          <a:srgbClr val="000000"/>
                        </a:solidFill>
                        <a:latin typeface="Cambria Math" panose="02040503050406030204" pitchFamily="18" charset="0"/>
                      </a:rPr>
                      <m:t>)</m:t>
                    </m:r>
                  </m:oMath>
                </a14:m>
                <a:r>
                  <a:rPr lang="en-US" sz="2400" dirty="0">
                    <a:solidFill>
                      <a:srgbClr val="000000"/>
                    </a:solidFill>
                  </a:rPr>
                  <a:t> on the plane.</a:t>
                </a:r>
                <a:endParaRPr lang="en-IN" sz="2400" dirty="0">
                  <a:solidFill>
                    <a:srgbClr val="000000"/>
                  </a:solidFill>
                </a:endParaRPr>
              </a:p>
            </p:txBody>
          </p:sp>
        </mc:Choice>
        <mc:Fallback xmlns="">
          <p:sp>
            <p:nvSpPr>
              <p:cNvPr id="6" name="Rectangle 5">
                <a:extLst>
                  <a:ext uri="{FF2B5EF4-FFF2-40B4-BE49-F238E27FC236}">
                    <a16:creationId xmlns:a16="http://schemas.microsoft.com/office/drawing/2014/main" xmlns:a14="http://schemas.microsoft.com/office/drawing/2010/main" xmlns="" id="{5683870C-C2C3-4FED-8223-F162FDAF2C03}"/>
                  </a:ext>
                </a:extLst>
              </p:cNvPr>
              <p:cNvSpPr>
                <a:spLocks noRot="1" noChangeAspect="1" noMove="1" noResize="1" noEditPoints="1" noAdjustHandles="1" noChangeArrowheads="1" noChangeShapeType="1" noTextEdit="1"/>
              </p:cNvSpPr>
              <p:nvPr/>
            </p:nvSpPr>
            <p:spPr>
              <a:xfrm>
                <a:off x="737893" y="853444"/>
                <a:ext cx="10123669" cy="491738"/>
              </a:xfrm>
              <a:prstGeom prst="rect">
                <a:avLst/>
              </a:prstGeom>
              <a:blipFill rotWithShape="1">
                <a:blip r:embed="rId2"/>
                <a:stretch>
                  <a:fillRect l="-903" t="-9877" b="-20988"/>
                </a:stretch>
              </a:blipFill>
            </p:spPr>
            <p:txBody>
              <a:bodyPr/>
              <a:lstStyle/>
              <a:p>
                <a:r>
                  <a:rPr lang="en-IN">
                    <a:noFill/>
                  </a:rPr>
                  <a:t> </a:t>
                </a:r>
              </a:p>
            </p:txBody>
          </p:sp>
        </mc:Fallback>
      </mc:AlternateContent>
      <p:grpSp>
        <p:nvGrpSpPr>
          <p:cNvPr id="7" name="Group 6">
            <a:extLst>
              <a:ext uri="{FF2B5EF4-FFF2-40B4-BE49-F238E27FC236}">
                <a16:creationId xmlns="" xmlns:a16="http://schemas.microsoft.com/office/drawing/2014/main" id="{64EDD94A-437C-4AA4-8B84-12A653B77153}"/>
              </a:ext>
            </a:extLst>
          </p:cNvPr>
          <p:cNvGrpSpPr/>
          <p:nvPr/>
        </p:nvGrpSpPr>
        <p:grpSpPr>
          <a:xfrm>
            <a:off x="1168912" y="1639985"/>
            <a:ext cx="4055478" cy="3041132"/>
            <a:chOff x="3428637" y="1426886"/>
            <a:chExt cx="4055478" cy="3041132"/>
          </a:xfrm>
        </p:grpSpPr>
        <p:cxnSp>
          <p:nvCxnSpPr>
            <p:cNvPr id="8" name="Straight Arrow Connector 7">
              <a:extLst>
                <a:ext uri="{FF2B5EF4-FFF2-40B4-BE49-F238E27FC236}">
                  <a16:creationId xmlns="" xmlns:a16="http://schemas.microsoft.com/office/drawing/2014/main" id="{D8DF475E-BB8D-4A2E-A301-EB6B059F7627}"/>
                </a:ext>
              </a:extLst>
            </p:cNvPr>
            <p:cNvCxnSpPr/>
            <p:nvPr/>
          </p:nvCxnSpPr>
          <p:spPr>
            <a:xfrm>
              <a:off x="3676417" y="4256998"/>
              <a:ext cx="189407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 xmlns:a16="http://schemas.microsoft.com/office/drawing/2014/main" id="{F43C9029-556E-4825-ACF8-EEC7560BFC97}"/>
                    </a:ext>
                  </a:extLst>
                </p:cNvPr>
                <p:cNvSpPr txBox="1"/>
                <p:nvPr/>
              </p:nvSpPr>
              <p:spPr>
                <a:xfrm>
                  <a:off x="5580745" y="4180098"/>
                  <a:ext cx="21800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IN" b="1" i="1" smtClean="0">
                            <a:solidFill>
                              <a:srgbClr val="000000"/>
                            </a:solidFill>
                            <a:latin typeface="Cambria Math" panose="02040503050406030204" pitchFamily="18" charset="0"/>
                          </a:rPr>
                          <m:t>𝑿</m:t>
                        </m:r>
                      </m:oMath>
                    </m:oMathPara>
                  </a14:m>
                  <a:endParaRPr lang="en-IN" b="1" dirty="0">
                    <a:solidFill>
                      <a:srgbClr val="000000"/>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5580745" y="4180098"/>
                  <a:ext cx="218008" cy="276999"/>
                </a:xfrm>
                <a:prstGeom prst="rect">
                  <a:avLst/>
                </a:prstGeom>
                <a:blipFill>
                  <a:blip r:embed="rId3"/>
                  <a:stretch>
                    <a:fillRect l="-25000" r="-22222" b="-869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 xmlns:a16="http://schemas.microsoft.com/office/drawing/2014/main" id="{3411DD76-707C-4786-9E21-00C2EBC02342}"/>
                    </a:ext>
                  </a:extLst>
                </p:cNvPr>
                <p:cNvSpPr txBox="1"/>
                <p:nvPr/>
              </p:nvSpPr>
              <p:spPr>
                <a:xfrm>
                  <a:off x="3708640" y="1877277"/>
                  <a:ext cx="203581"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IN" b="1" i="1" smtClean="0">
                            <a:solidFill>
                              <a:srgbClr val="000000"/>
                            </a:solidFill>
                            <a:latin typeface="Cambria Math" panose="02040503050406030204" pitchFamily="18" charset="0"/>
                          </a:rPr>
                          <m:t>𝒀</m:t>
                        </m:r>
                      </m:oMath>
                    </m:oMathPara>
                  </a14:m>
                  <a:endParaRPr lang="en-IN" b="1" dirty="0">
                    <a:solidFill>
                      <a:srgbClr val="000000"/>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3708640" y="1877277"/>
                  <a:ext cx="203581" cy="276999"/>
                </a:xfrm>
                <a:prstGeom prst="rect">
                  <a:avLst/>
                </a:prstGeom>
                <a:blipFill>
                  <a:blip r:embed="rId4"/>
                  <a:stretch>
                    <a:fillRect l="-27273" r="-27273" b="-888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 xmlns:a16="http://schemas.microsoft.com/office/drawing/2014/main" id="{74DBF35E-5F52-428F-88B4-6F95AA1D054A}"/>
                    </a:ext>
                  </a:extLst>
                </p:cNvPr>
                <p:cNvSpPr txBox="1"/>
                <p:nvPr/>
              </p:nvSpPr>
              <p:spPr>
                <a:xfrm>
                  <a:off x="5077559" y="2662346"/>
                  <a:ext cx="240655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IN" b="1" i="1" smtClean="0">
                                <a:solidFill>
                                  <a:srgbClr val="000000"/>
                                </a:solidFill>
                                <a:latin typeface="Cambria Math"/>
                              </a:rPr>
                            </m:ctrlPr>
                          </m:sSubPr>
                          <m:e>
                            <m:r>
                              <a:rPr lang="en-IN" b="1" i="1" smtClean="0">
                                <a:solidFill>
                                  <a:srgbClr val="000000"/>
                                </a:solidFill>
                                <a:latin typeface="Cambria Math" panose="02040503050406030204" pitchFamily="18" charset="0"/>
                              </a:rPr>
                              <m:t>𝒑</m:t>
                            </m:r>
                          </m:e>
                          <m:sub>
                            <m:r>
                              <a:rPr lang="en-IN" b="1" i="1" smtClean="0">
                                <a:solidFill>
                                  <a:srgbClr val="000000"/>
                                </a:solidFill>
                                <a:latin typeface="Cambria Math" panose="02040503050406030204" pitchFamily="18" charset="0"/>
                              </a:rPr>
                              <m:t>𝟐</m:t>
                            </m:r>
                          </m:sub>
                        </m:sSub>
                        <m:d>
                          <m:dPr>
                            <m:ctrlPr>
                              <a:rPr lang="en-IN" b="1" i="1" smtClean="0">
                                <a:solidFill>
                                  <a:srgbClr val="000000"/>
                                </a:solidFill>
                                <a:latin typeface="Cambria Math"/>
                              </a:rPr>
                            </m:ctrlPr>
                          </m:dPr>
                          <m:e>
                            <m:sSub>
                              <m:sSubPr>
                                <m:ctrlPr>
                                  <a:rPr lang="en-IN" b="1" i="1" smtClean="0">
                                    <a:solidFill>
                                      <a:srgbClr val="000000"/>
                                    </a:solidFill>
                                    <a:latin typeface="Cambria Math"/>
                                  </a:rPr>
                                </m:ctrlPr>
                              </m:sSubPr>
                              <m:e>
                                <m:r>
                                  <a:rPr lang="en-IN" b="1" i="1" smtClean="0">
                                    <a:solidFill>
                                      <a:srgbClr val="000000"/>
                                    </a:solidFill>
                                    <a:latin typeface="Cambria Math" panose="02040503050406030204" pitchFamily="18" charset="0"/>
                                  </a:rPr>
                                  <m:t>𝒙</m:t>
                                </m:r>
                              </m:e>
                              <m:sub>
                                <m:r>
                                  <a:rPr lang="en-IN" b="1" i="1" smtClean="0">
                                    <a:solidFill>
                                      <a:srgbClr val="000000"/>
                                    </a:solidFill>
                                    <a:latin typeface="Cambria Math" panose="02040503050406030204" pitchFamily="18" charset="0"/>
                                  </a:rPr>
                                  <m:t>𝟐</m:t>
                                </m:r>
                              </m:sub>
                            </m:sSub>
                            <m:r>
                              <a:rPr lang="en-IN" b="1" i="1" smtClean="0">
                                <a:solidFill>
                                  <a:srgbClr val="000000"/>
                                </a:solidFill>
                                <a:latin typeface="Cambria Math" panose="02040503050406030204" pitchFamily="18" charset="0"/>
                              </a:rPr>
                              <m:t>,</m:t>
                            </m:r>
                            <m:sSub>
                              <m:sSubPr>
                                <m:ctrlPr>
                                  <a:rPr lang="en-IN" b="1" i="1" smtClean="0">
                                    <a:solidFill>
                                      <a:srgbClr val="000000"/>
                                    </a:solidFill>
                                    <a:latin typeface="Cambria Math"/>
                                  </a:rPr>
                                </m:ctrlPr>
                              </m:sSubPr>
                              <m:e>
                                <m:r>
                                  <a:rPr lang="en-IN" b="1" i="1" smtClean="0">
                                    <a:solidFill>
                                      <a:srgbClr val="000000"/>
                                    </a:solidFill>
                                    <a:latin typeface="Cambria Math" panose="02040503050406030204" pitchFamily="18" charset="0"/>
                                  </a:rPr>
                                  <m:t>𝒚</m:t>
                                </m:r>
                              </m:e>
                              <m:sub>
                                <m:r>
                                  <a:rPr lang="en-IN" b="1" i="1" smtClean="0">
                                    <a:solidFill>
                                      <a:srgbClr val="000000"/>
                                    </a:solidFill>
                                    <a:latin typeface="Cambria Math" panose="02040503050406030204" pitchFamily="18" charset="0"/>
                                  </a:rPr>
                                  <m:t>𝟐</m:t>
                                </m:r>
                              </m:sub>
                            </m:sSub>
                          </m:e>
                        </m:d>
                        <m:r>
                          <a:rPr lang="en-IN" b="1" i="1" smtClean="0">
                            <a:solidFill>
                              <a:srgbClr val="000000"/>
                            </a:solidFill>
                            <a:latin typeface="Cambria Math" panose="02040503050406030204" pitchFamily="18" charset="0"/>
                          </a:rPr>
                          <m:t>=</m:t>
                        </m:r>
                        <m:sSub>
                          <m:sSubPr>
                            <m:ctrlPr>
                              <a:rPr lang="en-IN" b="1" i="1">
                                <a:solidFill>
                                  <a:srgbClr val="000000"/>
                                </a:solidFill>
                                <a:latin typeface="Cambria Math"/>
                              </a:rPr>
                            </m:ctrlPr>
                          </m:sSubPr>
                          <m:e>
                            <m:r>
                              <a:rPr lang="en-IN" b="1" i="1">
                                <a:solidFill>
                                  <a:srgbClr val="000000"/>
                                </a:solidFill>
                                <a:latin typeface="Cambria Math" panose="02040503050406030204" pitchFamily="18" charset="0"/>
                              </a:rPr>
                              <m:t>𝒑</m:t>
                            </m:r>
                          </m:e>
                          <m:sub>
                            <m:r>
                              <a:rPr lang="en-IN" b="1" i="1">
                                <a:solidFill>
                                  <a:srgbClr val="000000"/>
                                </a:solidFill>
                                <a:latin typeface="Cambria Math" panose="02040503050406030204" pitchFamily="18" charset="0"/>
                              </a:rPr>
                              <m:t>𝟑</m:t>
                            </m:r>
                          </m:sub>
                        </m:sSub>
                        <m:r>
                          <a:rPr lang="en-IN" b="1" i="1">
                            <a:solidFill>
                              <a:srgbClr val="000000"/>
                            </a:solidFill>
                            <a:latin typeface="Cambria Math" panose="02040503050406030204" pitchFamily="18" charset="0"/>
                          </a:rPr>
                          <m:t>(</m:t>
                        </m:r>
                        <m:sSub>
                          <m:sSubPr>
                            <m:ctrlPr>
                              <a:rPr lang="en-IN" b="1" i="1">
                                <a:solidFill>
                                  <a:srgbClr val="000000"/>
                                </a:solidFill>
                                <a:latin typeface="Cambria Math"/>
                              </a:rPr>
                            </m:ctrlPr>
                          </m:sSubPr>
                          <m:e>
                            <m:r>
                              <a:rPr lang="en-IN" b="1" i="1">
                                <a:solidFill>
                                  <a:srgbClr val="000000"/>
                                </a:solidFill>
                                <a:latin typeface="Cambria Math" panose="02040503050406030204" pitchFamily="18" charset="0"/>
                              </a:rPr>
                              <m:t>𝒙</m:t>
                            </m:r>
                          </m:e>
                          <m:sub>
                            <m:r>
                              <a:rPr lang="en-IN" b="1" i="1">
                                <a:solidFill>
                                  <a:srgbClr val="000000"/>
                                </a:solidFill>
                                <a:latin typeface="Cambria Math" panose="02040503050406030204" pitchFamily="18" charset="0"/>
                              </a:rPr>
                              <m:t>𝟑</m:t>
                            </m:r>
                          </m:sub>
                        </m:sSub>
                        <m:r>
                          <a:rPr lang="en-IN" b="1" i="1">
                            <a:solidFill>
                              <a:srgbClr val="000000"/>
                            </a:solidFill>
                            <a:latin typeface="Cambria Math" panose="02040503050406030204" pitchFamily="18" charset="0"/>
                          </a:rPr>
                          <m:t>,</m:t>
                        </m:r>
                        <m:sSub>
                          <m:sSubPr>
                            <m:ctrlPr>
                              <a:rPr lang="en-IN" b="1" i="1">
                                <a:solidFill>
                                  <a:srgbClr val="000000"/>
                                </a:solidFill>
                                <a:latin typeface="Cambria Math"/>
                              </a:rPr>
                            </m:ctrlPr>
                          </m:sSubPr>
                          <m:e>
                            <m:r>
                              <a:rPr lang="en-IN" b="1" i="1">
                                <a:solidFill>
                                  <a:srgbClr val="000000"/>
                                </a:solidFill>
                                <a:latin typeface="Cambria Math" panose="02040503050406030204" pitchFamily="18" charset="0"/>
                              </a:rPr>
                              <m:t>𝒚</m:t>
                            </m:r>
                          </m:e>
                          <m:sub>
                            <m:r>
                              <a:rPr lang="en-IN" b="1" i="1">
                                <a:solidFill>
                                  <a:srgbClr val="000000"/>
                                </a:solidFill>
                                <a:latin typeface="Cambria Math" panose="02040503050406030204" pitchFamily="18" charset="0"/>
                              </a:rPr>
                              <m:t>𝟑</m:t>
                            </m:r>
                          </m:sub>
                        </m:sSub>
                        <m:r>
                          <a:rPr lang="en-IN" b="1" i="1">
                            <a:solidFill>
                              <a:srgbClr val="000000"/>
                            </a:solidFill>
                            <a:latin typeface="Cambria Math" panose="02040503050406030204" pitchFamily="18" charset="0"/>
                          </a:rPr>
                          <m:t>)</m:t>
                        </m:r>
                      </m:oMath>
                    </m:oMathPara>
                  </a14:m>
                  <a:endParaRPr lang="en-IN" b="1" dirty="0">
                    <a:solidFill>
                      <a:srgbClr val="000000"/>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5077559" y="2662346"/>
                  <a:ext cx="2406556" cy="276999"/>
                </a:xfrm>
                <a:prstGeom prst="rect">
                  <a:avLst/>
                </a:prstGeom>
                <a:blipFill>
                  <a:blip r:embed="rId5"/>
                  <a:stretch>
                    <a:fillRect l="-2025" r="-3038" b="-3478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 xmlns:a16="http://schemas.microsoft.com/office/drawing/2014/main" id="{4A8365CF-6270-49CE-8116-A2FA93A0BF26}"/>
                    </a:ext>
                  </a:extLst>
                </p:cNvPr>
                <p:cNvSpPr txBox="1"/>
                <p:nvPr/>
              </p:nvSpPr>
              <p:spPr>
                <a:xfrm>
                  <a:off x="4505520" y="3632757"/>
                  <a:ext cx="2445028" cy="30328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IN" b="1" i="1" smtClean="0">
                                <a:solidFill>
                                  <a:srgbClr val="000000"/>
                                </a:solidFill>
                                <a:latin typeface="Cambria Math"/>
                              </a:rPr>
                            </m:ctrlPr>
                          </m:sSubPr>
                          <m:e>
                            <m:r>
                              <a:rPr lang="en-IN" b="1" i="1" smtClean="0">
                                <a:solidFill>
                                  <a:srgbClr val="000000"/>
                                </a:solidFill>
                                <a:latin typeface="Cambria Math" panose="02040503050406030204" pitchFamily="18" charset="0"/>
                              </a:rPr>
                              <m:t>𝒑</m:t>
                            </m:r>
                          </m:e>
                          <m:sub>
                            <m:r>
                              <a:rPr lang="en-IN" b="1" i="1" smtClean="0">
                                <a:solidFill>
                                  <a:srgbClr val="000000"/>
                                </a:solidFill>
                                <a:latin typeface="Cambria Math" panose="02040503050406030204" pitchFamily="18" charset="0"/>
                              </a:rPr>
                              <m:t>𝟏</m:t>
                            </m:r>
                          </m:sub>
                        </m:sSub>
                        <m:d>
                          <m:dPr>
                            <m:ctrlPr>
                              <a:rPr lang="en-IN" b="1" i="1" smtClean="0">
                                <a:solidFill>
                                  <a:srgbClr val="000000"/>
                                </a:solidFill>
                                <a:latin typeface="Cambria Math"/>
                              </a:rPr>
                            </m:ctrlPr>
                          </m:dPr>
                          <m:e>
                            <m:sSub>
                              <m:sSubPr>
                                <m:ctrlPr>
                                  <a:rPr lang="en-IN" b="1" i="1" smtClean="0">
                                    <a:solidFill>
                                      <a:srgbClr val="000000"/>
                                    </a:solidFill>
                                    <a:latin typeface="Cambria Math"/>
                                  </a:rPr>
                                </m:ctrlPr>
                              </m:sSubPr>
                              <m:e>
                                <m:r>
                                  <a:rPr lang="en-IN" b="1" i="1" smtClean="0">
                                    <a:solidFill>
                                      <a:srgbClr val="000000"/>
                                    </a:solidFill>
                                    <a:latin typeface="Cambria Math" panose="02040503050406030204" pitchFamily="18" charset="0"/>
                                  </a:rPr>
                                  <m:t>𝒙</m:t>
                                </m:r>
                              </m:e>
                              <m:sub>
                                <m:r>
                                  <a:rPr lang="en-IN" b="1" i="1" smtClean="0">
                                    <a:solidFill>
                                      <a:srgbClr val="000000"/>
                                    </a:solidFill>
                                    <a:latin typeface="Cambria Math" panose="02040503050406030204" pitchFamily="18" charset="0"/>
                                  </a:rPr>
                                  <m:t>𝟏</m:t>
                                </m:r>
                              </m:sub>
                            </m:sSub>
                            <m:r>
                              <a:rPr lang="en-IN" b="1" i="1" smtClean="0">
                                <a:solidFill>
                                  <a:srgbClr val="000000"/>
                                </a:solidFill>
                                <a:latin typeface="Cambria Math" panose="02040503050406030204" pitchFamily="18" charset="0"/>
                              </a:rPr>
                              <m:t>,</m:t>
                            </m:r>
                            <m:sSub>
                              <m:sSubPr>
                                <m:ctrlPr>
                                  <a:rPr lang="en-IN" b="1" i="1" smtClean="0">
                                    <a:solidFill>
                                      <a:srgbClr val="000000"/>
                                    </a:solidFill>
                                    <a:latin typeface="Cambria Math"/>
                                  </a:rPr>
                                </m:ctrlPr>
                              </m:sSubPr>
                              <m:e>
                                <m:r>
                                  <a:rPr lang="en-IN" b="1" i="1" smtClean="0">
                                    <a:solidFill>
                                      <a:srgbClr val="000000"/>
                                    </a:solidFill>
                                    <a:latin typeface="Cambria Math" panose="02040503050406030204" pitchFamily="18" charset="0"/>
                                  </a:rPr>
                                  <m:t>𝒚</m:t>
                                </m:r>
                              </m:e>
                              <m:sub>
                                <m:r>
                                  <a:rPr lang="en-IN" b="1" i="1" smtClean="0">
                                    <a:solidFill>
                                      <a:srgbClr val="000000"/>
                                    </a:solidFill>
                                    <a:latin typeface="Cambria Math" panose="02040503050406030204" pitchFamily="18" charset="0"/>
                                  </a:rPr>
                                  <m:t>𝟏</m:t>
                                </m:r>
                              </m:sub>
                            </m:sSub>
                          </m:e>
                        </m:d>
                        <m:r>
                          <a:rPr lang="en-IN" b="1" i="1" smtClean="0">
                            <a:solidFill>
                              <a:srgbClr val="000000"/>
                            </a:solidFill>
                            <a:latin typeface="Cambria Math" panose="02040503050406030204" pitchFamily="18" charset="0"/>
                          </a:rPr>
                          <m:t>=</m:t>
                        </m:r>
                        <m:sSub>
                          <m:sSubPr>
                            <m:ctrlPr>
                              <a:rPr lang="en-IN" b="1" i="1">
                                <a:solidFill>
                                  <a:srgbClr val="000000"/>
                                </a:solidFill>
                                <a:latin typeface="Cambria Math"/>
                              </a:rPr>
                            </m:ctrlPr>
                          </m:sSubPr>
                          <m:e>
                            <m:r>
                              <a:rPr lang="en-IN" b="1" i="1">
                                <a:solidFill>
                                  <a:srgbClr val="000000"/>
                                </a:solidFill>
                                <a:latin typeface="Cambria Math" panose="02040503050406030204" pitchFamily="18" charset="0"/>
                              </a:rPr>
                              <m:t>𝒑</m:t>
                            </m:r>
                          </m:e>
                          <m:sub>
                            <m:r>
                              <a:rPr lang="en-IN" b="1" i="1" smtClean="0">
                                <a:solidFill>
                                  <a:srgbClr val="000000"/>
                                </a:solidFill>
                                <a:latin typeface="Cambria Math" panose="02040503050406030204" pitchFamily="18" charset="0"/>
                              </a:rPr>
                              <m:t>𝒈</m:t>
                            </m:r>
                          </m:sub>
                        </m:sSub>
                        <m:r>
                          <a:rPr lang="en-IN" b="1" i="1">
                            <a:solidFill>
                              <a:srgbClr val="000000"/>
                            </a:solidFill>
                            <a:latin typeface="Cambria Math" panose="02040503050406030204" pitchFamily="18" charset="0"/>
                          </a:rPr>
                          <m:t>(</m:t>
                        </m:r>
                        <m:sSub>
                          <m:sSubPr>
                            <m:ctrlPr>
                              <a:rPr lang="en-IN" b="1" i="1">
                                <a:solidFill>
                                  <a:srgbClr val="000000"/>
                                </a:solidFill>
                                <a:latin typeface="Cambria Math"/>
                              </a:rPr>
                            </m:ctrlPr>
                          </m:sSubPr>
                          <m:e>
                            <m:r>
                              <a:rPr lang="en-IN" b="1" i="1">
                                <a:solidFill>
                                  <a:srgbClr val="000000"/>
                                </a:solidFill>
                                <a:latin typeface="Cambria Math" panose="02040503050406030204" pitchFamily="18" charset="0"/>
                              </a:rPr>
                              <m:t>𝒙</m:t>
                            </m:r>
                          </m:e>
                          <m:sub>
                            <m:r>
                              <a:rPr lang="en-IN" b="1" i="1" smtClean="0">
                                <a:solidFill>
                                  <a:srgbClr val="000000"/>
                                </a:solidFill>
                                <a:latin typeface="Cambria Math" panose="02040503050406030204" pitchFamily="18" charset="0"/>
                              </a:rPr>
                              <m:t>𝒈</m:t>
                            </m:r>
                          </m:sub>
                        </m:sSub>
                        <m:r>
                          <a:rPr lang="en-IN" b="1" i="1">
                            <a:solidFill>
                              <a:srgbClr val="000000"/>
                            </a:solidFill>
                            <a:latin typeface="Cambria Math" panose="02040503050406030204" pitchFamily="18" charset="0"/>
                          </a:rPr>
                          <m:t>,</m:t>
                        </m:r>
                        <m:sSub>
                          <m:sSubPr>
                            <m:ctrlPr>
                              <a:rPr lang="en-IN" b="1" i="1">
                                <a:solidFill>
                                  <a:srgbClr val="000000"/>
                                </a:solidFill>
                                <a:latin typeface="Cambria Math"/>
                              </a:rPr>
                            </m:ctrlPr>
                          </m:sSubPr>
                          <m:e>
                            <m:r>
                              <a:rPr lang="en-IN" b="1" i="1">
                                <a:solidFill>
                                  <a:srgbClr val="000000"/>
                                </a:solidFill>
                                <a:latin typeface="Cambria Math" panose="02040503050406030204" pitchFamily="18" charset="0"/>
                              </a:rPr>
                              <m:t>𝒚</m:t>
                            </m:r>
                          </m:e>
                          <m:sub>
                            <m:r>
                              <a:rPr lang="en-IN" b="1" i="1" smtClean="0">
                                <a:solidFill>
                                  <a:srgbClr val="000000"/>
                                </a:solidFill>
                                <a:latin typeface="Cambria Math" panose="02040503050406030204" pitchFamily="18" charset="0"/>
                              </a:rPr>
                              <m:t>𝒈</m:t>
                            </m:r>
                          </m:sub>
                        </m:sSub>
                        <m:r>
                          <a:rPr lang="en-IN" b="1" i="1">
                            <a:solidFill>
                              <a:srgbClr val="000000"/>
                            </a:solidFill>
                            <a:latin typeface="Cambria Math" panose="02040503050406030204" pitchFamily="18" charset="0"/>
                          </a:rPr>
                          <m:t>)</m:t>
                        </m:r>
                      </m:oMath>
                    </m:oMathPara>
                  </a14:m>
                  <a:endParaRPr lang="en-IN" b="1" dirty="0">
                    <a:solidFill>
                      <a:srgbClr val="000000"/>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4505520" y="3632757"/>
                  <a:ext cx="2445028" cy="303288"/>
                </a:xfrm>
                <a:prstGeom prst="rect">
                  <a:avLst/>
                </a:prstGeom>
                <a:blipFill>
                  <a:blip r:embed="rId6"/>
                  <a:stretch>
                    <a:fillRect l="-1746" t="-2041" r="-2993" b="-26531"/>
                  </a:stretch>
                </a:blipFill>
              </p:spPr>
              <p:txBody>
                <a:bodyPr/>
                <a:lstStyle/>
                <a:p>
                  <a:r>
                    <a:rPr lang="en-IN">
                      <a:noFill/>
                    </a:rPr>
                    <a:t> </a:t>
                  </a:r>
                </a:p>
              </p:txBody>
            </p:sp>
          </mc:Fallback>
        </mc:AlternateContent>
        <p:sp>
          <p:nvSpPr>
            <p:cNvPr id="13" name="Arc 12">
              <a:extLst>
                <a:ext uri="{FF2B5EF4-FFF2-40B4-BE49-F238E27FC236}">
                  <a16:creationId xmlns="" xmlns:a16="http://schemas.microsoft.com/office/drawing/2014/main" id="{56B90592-BF86-477E-A3C1-555C48B81BC5}"/>
                </a:ext>
              </a:extLst>
            </p:cNvPr>
            <p:cNvSpPr/>
            <p:nvPr/>
          </p:nvSpPr>
          <p:spPr>
            <a:xfrm rot="664892">
              <a:off x="4697590" y="1964395"/>
              <a:ext cx="771689" cy="504914"/>
            </a:xfrm>
            <a:prstGeom prst="arc">
              <a:avLst>
                <a:gd name="adj1" fmla="val 17121771"/>
                <a:gd name="adj2" fmla="val 21246299"/>
              </a:avLst>
            </a:prstGeom>
            <a:ln w="28575">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rgbClr val="000000"/>
                </a:solidFill>
              </a:endParaRPr>
            </a:p>
          </p:txBody>
        </p:sp>
        <p:cxnSp>
          <p:nvCxnSpPr>
            <p:cNvPr id="14" name="Straight Arrow Connector 13">
              <a:extLst>
                <a:ext uri="{FF2B5EF4-FFF2-40B4-BE49-F238E27FC236}">
                  <a16:creationId xmlns="" xmlns:a16="http://schemas.microsoft.com/office/drawing/2014/main" id="{084DB0E2-0335-481B-B0CC-92FA07D47EE8}"/>
                </a:ext>
              </a:extLst>
            </p:cNvPr>
            <p:cNvCxnSpPr/>
            <p:nvPr/>
          </p:nvCxnSpPr>
          <p:spPr>
            <a:xfrm>
              <a:off x="3912221" y="2461199"/>
              <a:ext cx="0" cy="49693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 xmlns:a16="http://schemas.microsoft.com/office/drawing/2014/main" id="{A48E79F7-6E1A-4396-91E8-477E273B0B8F}"/>
                </a:ext>
              </a:extLst>
            </p:cNvPr>
            <p:cNvCxnSpPr/>
            <p:nvPr/>
          </p:nvCxnSpPr>
          <p:spPr>
            <a:xfrm>
              <a:off x="4739244" y="4100123"/>
              <a:ext cx="599089"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 xmlns:a16="http://schemas.microsoft.com/office/drawing/2014/main" id="{B19BD5E4-AE84-4606-B273-5B6CA8C86999}"/>
                    </a:ext>
                  </a:extLst>
                </p:cNvPr>
                <p:cNvSpPr txBox="1"/>
                <p:nvPr/>
              </p:nvSpPr>
              <p:spPr>
                <a:xfrm>
                  <a:off x="3428637" y="4191019"/>
                  <a:ext cx="22602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IN" b="1" i="1" smtClean="0">
                            <a:solidFill>
                              <a:srgbClr val="000000"/>
                            </a:solidFill>
                            <a:latin typeface="Cambria Math" panose="02040503050406030204" pitchFamily="18" charset="0"/>
                          </a:rPr>
                          <m:t>𝑶</m:t>
                        </m:r>
                      </m:oMath>
                    </m:oMathPara>
                  </a14:m>
                  <a:endParaRPr lang="en-IN" b="1" dirty="0">
                    <a:solidFill>
                      <a:srgbClr val="000000"/>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3428637" y="4191019"/>
                  <a:ext cx="226024" cy="276999"/>
                </a:xfrm>
                <a:prstGeom prst="rect">
                  <a:avLst/>
                </a:prstGeom>
                <a:blipFill>
                  <a:blip r:embed="rId7"/>
                  <a:stretch>
                    <a:fillRect l="-24324" r="-24324" b="-8696"/>
                  </a:stretch>
                </a:blipFill>
              </p:spPr>
              <p:txBody>
                <a:bodyPr/>
                <a:lstStyle/>
                <a:p>
                  <a:r>
                    <a:rPr lang="en-IN">
                      <a:noFill/>
                    </a:rPr>
                    <a:t> </a:t>
                  </a:r>
                </a:p>
              </p:txBody>
            </p:sp>
          </mc:Fallback>
        </mc:AlternateContent>
        <p:grpSp>
          <p:nvGrpSpPr>
            <p:cNvPr id="17" name="Group 16">
              <a:extLst>
                <a:ext uri="{FF2B5EF4-FFF2-40B4-BE49-F238E27FC236}">
                  <a16:creationId xmlns="" xmlns:a16="http://schemas.microsoft.com/office/drawing/2014/main" id="{8852B5B6-1781-492E-8A58-027EF8122098}"/>
                </a:ext>
              </a:extLst>
            </p:cNvPr>
            <p:cNvGrpSpPr/>
            <p:nvPr/>
          </p:nvGrpSpPr>
          <p:grpSpPr>
            <a:xfrm rot="1898625">
              <a:off x="4450369" y="2615088"/>
              <a:ext cx="315787" cy="1128810"/>
              <a:chOff x="1648242" y="3877483"/>
              <a:chExt cx="315787" cy="1128810"/>
            </a:xfrm>
          </p:grpSpPr>
          <p:cxnSp>
            <p:nvCxnSpPr>
              <p:cNvPr id="39" name="Straight Connector 38">
                <a:extLst>
                  <a:ext uri="{FF2B5EF4-FFF2-40B4-BE49-F238E27FC236}">
                    <a16:creationId xmlns="" xmlns:a16="http://schemas.microsoft.com/office/drawing/2014/main" id="{4D9500AA-78ED-43FD-98C0-D4040244258F}"/>
                  </a:ext>
                </a:extLst>
              </p:cNvPr>
              <p:cNvCxnSpPr/>
              <p:nvPr/>
            </p:nvCxnSpPr>
            <p:spPr>
              <a:xfrm flipH="1">
                <a:off x="1725406" y="4006750"/>
                <a:ext cx="161459" cy="9097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 xmlns:a16="http://schemas.microsoft.com/office/drawing/2014/main" id="{38040421-8E97-43D4-84A9-17DE5396D308}"/>
                  </a:ext>
                </a:extLst>
              </p:cNvPr>
              <p:cNvSpPr/>
              <p:nvPr/>
            </p:nvSpPr>
            <p:spPr>
              <a:xfrm>
                <a:off x="1822545" y="3877483"/>
                <a:ext cx="141484" cy="12724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sp>
            <p:nvSpPr>
              <p:cNvPr id="41" name="Oval 40">
                <a:extLst>
                  <a:ext uri="{FF2B5EF4-FFF2-40B4-BE49-F238E27FC236}">
                    <a16:creationId xmlns="" xmlns:a16="http://schemas.microsoft.com/office/drawing/2014/main" id="{32841FBD-0854-4AA7-AEA3-BCEF619AA3BB}"/>
                  </a:ext>
                </a:extLst>
              </p:cNvPr>
              <p:cNvSpPr/>
              <p:nvPr/>
            </p:nvSpPr>
            <p:spPr>
              <a:xfrm>
                <a:off x="1648242" y="4879051"/>
                <a:ext cx="141484" cy="12724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grpSp>
        <p:grpSp>
          <p:nvGrpSpPr>
            <p:cNvPr id="18" name="Group 17">
              <a:extLst>
                <a:ext uri="{FF2B5EF4-FFF2-40B4-BE49-F238E27FC236}">
                  <a16:creationId xmlns="" xmlns:a16="http://schemas.microsoft.com/office/drawing/2014/main" id="{B37C1A91-7D33-4A1C-905C-1F2400530A4E}"/>
                </a:ext>
              </a:extLst>
            </p:cNvPr>
            <p:cNvGrpSpPr/>
            <p:nvPr/>
          </p:nvGrpSpPr>
          <p:grpSpPr>
            <a:xfrm rot="424124">
              <a:off x="4937734" y="1743753"/>
              <a:ext cx="315787" cy="1128810"/>
              <a:chOff x="1648242" y="3877483"/>
              <a:chExt cx="315787" cy="1128810"/>
            </a:xfrm>
          </p:grpSpPr>
          <p:cxnSp>
            <p:nvCxnSpPr>
              <p:cNvPr id="36" name="Straight Connector 35">
                <a:extLst>
                  <a:ext uri="{FF2B5EF4-FFF2-40B4-BE49-F238E27FC236}">
                    <a16:creationId xmlns="" xmlns:a16="http://schemas.microsoft.com/office/drawing/2014/main" id="{A78E807B-82C9-46A2-92E6-0F13153B26D1}"/>
                  </a:ext>
                </a:extLst>
              </p:cNvPr>
              <p:cNvCxnSpPr/>
              <p:nvPr/>
            </p:nvCxnSpPr>
            <p:spPr>
              <a:xfrm flipH="1">
                <a:off x="1725406" y="4006750"/>
                <a:ext cx="161459" cy="9097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 xmlns:a16="http://schemas.microsoft.com/office/drawing/2014/main" id="{A192EC05-E0CF-4FF6-AEF5-F4C90D9EFF66}"/>
                  </a:ext>
                </a:extLst>
              </p:cNvPr>
              <p:cNvSpPr/>
              <p:nvPr/>
            </p:nvSpPr>
            <p:spPr>
              <a:xfrm>
                <a:off x="1822545" y="3877483"/>
                <a:ext cx="141484" cy="12724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sp>
            <p:nvSpPr>
              <p:cNvPr id="38" name="Oval 37">
                <a:extLst>
                  <a:ext uri="{FF2B5EF4-FFF2-40B4-BE49-F238E27FC236}">
                    <a16:creationId xmlns="" xmlns:a16="http://schemas.microsoft.com/office/drawing/2014/main" id="{BCBEB7CC-9B07-4D31-8C9C-6418B795B509}"/>
                  </a:ext>
                </a:extLst>
              </p:cNvPr>
              <p:cNvSpPr/>
              <p:nvPr/>
            </p:nvSpPr>
            <p:spPr>
              <a:xfrm>
                <a:off x="1648242" y="4879051"/>
                <a:ext cx="141484" cy="12724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grpSp>
        <mc:AlternateContent xmlns:mc="http://schemas.openxmlformats.org/markup-compatibility/2006" xmlns:a14="http://schemas.microsoft.com/office/drawing/2010/main">
          <mc:Choice Requires="a14">
            <p:sp>
              <p:nvSpPr>
                <p:cNvPr id="19" name="TextBox 18">
                  <a:extLst>
                    <a:ext uri="{FF2B5EF4-FFF2-40B4-BE49-F238E27FC236}">
                      <a16:creationId xmlns="" xmlns:a16="http://schemas.microsoft.com/office/drawing/2014/main" id="{95F56EB1-1723-4D8F-9FEA-7CD5DF2EFDA2}"/>
                    </a:ext>
                  </a:extLst>
                </p:cNvPr>
                <p:cNvSpPr txBox="1"/>
                <p:nvPr/>
              </p:nvSpPr>
              <p:spPr>
                <a:xfrm>
                  <a:off x="4328560" y="1426886"/>
                  <a:ext cx="1081835"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IN" b="1" i="1" smtClean="0">
                                <a:solidFill>
                                  <a:srgbClr val="000000"/>
                                </a:solidFill>
                                <a:latin typeface="Cambria Math"/>
                              </a:rPr>
                            </m:ctrlPr>
                          </m:sSubPr>
                          <m:e>
                            <m:r>
                              <a:rPr lang="en-IN" b="1" i="1" smtClean="0">
                                <a:solidFill>
                                  <a:srgbClr val="000000"/>
                                </a:solidFill>
                                <a:latin typeface="Cambria Math" panose="02040503050406030204" pitchFamily="18" charset="0"/>
                              </a:rPr>
                              <m:t>𝒑</m:t>
                            </m:r>
                          </m:e>
                          <m:sub>
                            <m:r>
                              <a:rPr lang="en-IN" b="1" i="1" smtClean="0">
                                <a:solidFill>
                                  <a:srgbClr val="000000"/>
                                </a:solidFill>
                                <a:latin typeface="Cambria Math" panose="02040503050406030204" pitchFamily="18" charset="0"/>
                              </a:rPr>
                              <m:t>𝟒</m:t>
                            </m:r>
                          </m:sub>
                        </m:sSub>
                        <m:r>
                          <a:rPr lang="en-IN" b="1" i="1" smtClean="0">
                            <a:solidFill>
                              <a:srgbClr val="000000"/>
                            </a:solidFill>
                            <a:latin typeface="Cambria Math" panose="02040503050406030204" pitchFamily="18" charset="0"/>
                          </a:rPr>
                          <m:t>(</m:t>
                        </m:r>
                        <m:sSub>
                          <m:sSubPr>
                            <m:ctrlPr>
                              <a:rPr lang="en-IN" b="1" i="1" smtClean="0">
                                <a:solidFill>
                                  <a:srgbClr val="000000"/>
                                </a:solidFill>
                                <a:latin typeface="Cambria Math"/>
                              </a:rPr>
                            </m:ctrlPr>
                          </m:sSubPr>
                          <m:e>
                            <m:r>
                              <a:rPr lang="en-IN" b="1" i="1" smtClean="0">
                                <a:solidFill>
                                  <a:srgbClr val="000000"/>
                                </a:solidFill>
                                <a:latin typeface="Cambria Math" panose="02040503050406030204" pitchFamily="18" charset="0"/>
                              </a:rPr>
                              <m:t>𝒙</m:t>
                            </m:r>
                          </m:e>
                          <m:sub>
                            <m:r>
                              <a:rPr lang="en-IN" b="1" i="1" smtClean="0">
                                <a:solidFill>
                                  <a:srgbClr val="000000"/>
                                </a:solidFill>
                                <a:latin typeface="Cambria Math" panose="02040503050406030204" pitchFamily="18" charset="0"/>
                              </a:rPr>
                              <m:t>𝟒</m:t>
                            </m:r>
                          </m:sub>
                        </m:sSub>
                        <m:r>
                          <a:rPr lang="en-IN" b="1" i="1" smtClean="0">
                            <a:solidFill>
                              <a:srgbClr val="000000"/>
                            </a:solidFill>
                            <a:latin typeface="Cambria Math" panose="02040503050406030204" pitchFamily="18" charset="0"/>
                          </a:rPr>
                          <m:t>,</m:t>
                        </m:r>
                        <m:sSub>
                          <m:sSubPr>
                            <m:ctrlPr>
                              <a:rPr lang="en-IN" b="1" i="1" smtClean="0">
                                <a:solidFill>
                                  <a:srgbClr val="000000"/>
                                </a:solidFill>
                                <a:latin typeface="Cambria Math"/>
                              </a:rPr>
                            </m:ctrlPr>
                          </m:sSubPr>
                          <m:e>
                            <m:r>
                              <a:rPr lang="en-IN" b="1" i="1" smtClean="0">
                                <a:solidFill>
                                  <a:srgbClr val="000000"/>
                                </a:solidFill>
                                <a:latin typeface="Cambria Math" panose="02040503050406030204" pitchFamily="18" charset="0"/>
                              </a:rPr>
                              <m:t>𝒚</m:t>
                            </m:r>
                          </m:e>
                          <m:sub>
                            <m:r>
                              <a:rPr lang="en-IN" b="1" i="1" smtClean="0">
                                <a:solidFill>
                                  <a:srgbClr val="000000"/>
                                </a:solidFill>
                                <a:latin typeface="Cambria Math" panose="02040503050406030204" pitchFamily="18" charset="0"/>
                              </a:rPr>
                              <m:t>𝟒</m:t>
                            </m:r>
                          </m:sub>
                        </m:sSub>
                        <m:r>
                          <a:rPr lang="en-IN" b="1" i="1" smtClean="0">
                            <a:solidFill>
                              <a:srgbClr val="000000"/>
                            </a:solidFill>
                            <a:latin typeface="Cambria Math" panose="02040503050406030204" pitchFamily="18" charset="0"/>
                          </a:rPr>
                          <m:t>)</m:t>
                        </m:r>
                      </m:oMath>
                    </m:oMathPara>
                  </a14:m>
                  <a:endParaRPr lang="en-IN" b="1" dirty="0">
                    <a:solidFill>
                      <a:srgbClr val="000000"/>
                    </a:solidFill>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4328560" y="1426886"/>
                  <a:ext cx="1081835" cy="276999"/>
                </a:xfrm>
                <a:prstGeom prst="rect">
                  <a:avLst/>
                </a:prstGeom>
                <a:blipFill>
                  <a:blip r:embed="rId8"/>
                  <a:stretch>
                    <a:fillRect l="-5056" t="-2222" r="-7303" b="-3777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 xmlns:a16="http://schemas.microsoft.com/office/drawing/2014/main" id="{3D73588B-35FF-4741-A2E7-1CD398FA12F8}"/>
                    </a:ext>
                  </a:extLst>
                </p:cNvPr>
                <p:cNvSpPr txBox="1"/>
                <p:nvPr/>
              </p:nvSpPr>
              <p:spPr>
                <a:xfrm>
                  <a:off x="4350909" y="2721712"/>
                  <a:ext cx="310213"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IN" sz="2400" i="1" smtClean="0">
                                <a:solidFill>
                                  <a:srgbClr val="000000"/>
                                </a:solidFill>
                                <a:latin typeface="Cambria Math"/>
                              </a:rPr>
                            </m:ctrlPr>
                          </m:sSubPr>
                          <m:e>
                            <m:r>
                              <a:rPr lang="en-IN" sz="2400" i="1" smtClean="0">
                                <a:solidFill>
                                  <a:srgbClr val="000000"/>
                                </a:solidFill>
                                <a:latin typeface="Cambria Math" panose="02040503050406030204" pitchFamily="18" charset="0"/>
                              </a:rPr>
                              <m:t>𝑙</m:t>
                            </m:r>
                          </m:e>
                          <m:sub>
                            <m:r>
                              <a:rPr lang="en-IN" sz="2400" i="1" smtClean="0">
                                <a:solidFill>
                                  <a:srgbClr val="000000"/>
                                </a:solidFill>
                                <a:latin typeface="Cambria Math" panose="02040503050406030204" pitchFamily="18" charset="0"/>
                              </a:rPr>
                              <m:t>1</m:t>
                            </m:r>
                          </m:sub>
                        </m:sSub>
                      </m:oMath>
                    </m:oMathPara>
                  </a14:m>
                  <a:endParaRPr lang="en-IN" sz="2400" dirty="0">
                    <a:solidFill>
                      <a:srgbClr val="000000"/>
                    </a:solidFill>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4350909" y="2721712"/>
                  <a:ext cx="310213" cy="369332"/>
                </a:xfrm>
                <a:prstGeom prst="rect">
                  <a:avLst/>
                </a:prstGeom>
                <a:blipFill>
                  <a:blip r:embed="rId9"/>
                  <a:stretch>
                    <a:fillRect l="-23529" r="-5882" b="-1475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 xmlns:a16="http://schemas.microsoft.com/office/drawing/2014/main" id="{3540D087-AF6D-4127-88D0-DECA3CA689B0}"/>
                    </a:ext>
                  </a:extLst>
                </p:cNvPr>
                <p:cNvSpPr txBox="1"/>
                <p:nvPr/>
              </p:nvSpPr>
              <p:spPr>
                <a:xfrm>
                  <a:off x="4697794" y="2034162"/>
                  <a:ext cx="317331"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IN" sz="2400" i="1" smtClean="0">
                                <a:solidFill>
                                  <a:srgbClr val="000000"/>
                                </a:solidFill>
                                <a:latin typeface="Cambria Math"/>
                              </a:rPr>
                            </m:ctrlPr>
                          </m:sSubPr>
                          <m:e>
                            <m:r>
                              <a:rPr lang="en-IN" sz="2400" i="1" smtClean="0">
                                <a:solidFill>
                                  <a:srgbClr val="000000"/>
                                </a:solidFill>
                                <a:latin typeface="Cambria Math" panose="02040503050406030204" pitchFamily="18" charset="0"/>
                              </a:rPr>
                              <m:t>𝑙</m:t>
                            </m:r>
                          </m:e>
                          <m:sub>
                            <m:r>
                              <a:rPr lang="en-IN" sz="2400" i="1" smtClean="0">
                                <a:solidFill>
                                  <a:srgbClr val="000000"/>
                                </a:solidFill>
                                <a:latin typeface="Cambria Math" panose="02040503050406030204" pitchFamily="18" charset="0"/>
                              </a:rPr>
                              <m:t>2</m:t>
                            </m:r>
                          </m:sub>
                        </m:sSub>
                      </m:oMath>
                    </m:oMathPara>
                  </a14:m>
                  <a:endParaRPr lang="en-IN" sz="2400" dirty="0">
                    <a:solidFill>
                      <a:srgbClr val="000000"/>
                    </a:solidFill>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4697794" y="2034162"/>
                  <a:ext cx="317331" cy="369332"/>
                </a:xfrm>
                <a:prstGeom prst="rect">
                  <a:avLst/>
                </a:prstGeom>
                <a:blipFill>
                  <a:blip r:embed="rId10"/>
                  <a:stretch>
                    <a:fillRect l="-23077" r="-5769" b="-1475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 xmlns:a16="http://schemas.microsoft.com/office/drawing/2014/main" id="{FBEF32E5-A3F7-4086-8866-937756B9DB5F}"/>
                    </a:ext>
                  </a:extLst>
                </p:cNvPr>
                <p:cNvSpPr txBox="1"/>
                <p:nvPr/>
              </p:nvSpPr>
              <p:spPr>
                <a:xfrm>
                  <a:off x="5325773" y="1709082"/>
                  <a:ext cx="381836"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IN" sz="2400" i="1" smtClean="0">
                                <a:solidFill>
                                  <a:srgbClr val="000000"/>
                                </a:solidFill>
                                <a:latin typeface="Cambria Math"/>
                              </a:rPr>
                            </m:ctrlPr>
                          </m:sSubPr>
                          <m:e>
                            <m:r>
                              <a:rPr lang="en-IN" sz="2400" i="1" smtClean="0">
                                <a:solidFill>
                                  <a:srgbClr val="000000"/>
                                </a:solidFill>
                                <a:latin typeface="Cambria Math" panose="02040503050406030204" pitchFamily="18" charset="0"/>
                                <a:ea typeface="Cambria Math" panose="02040503050406030204" pitchFamily="18" charset="0"/>
                              </a:rPr>
                              <m:t>𝜃</m:t>
                            </m:r>
                          </m:e>
                          <m:sub>
                            <m:r>
                              <a:rPr lang="en-IN" sz="2400" i="1" smtClean="0">
                                <a:solidFill>
                                  <a:srgbClr val="000000"/>
                                </a:solidFill>
                                <a:latin typeface="Cambria Math" panose="02040503050406030204" pitchFamily="18" charset="0"/>
                              </a:rPr>
                              <m:t>2</m:t>
                            </m:r>
                          </m:sub>
                        </m:sSub>
                      </m:oMath>
                    </m:oMathPara>
                  </a14:m>
                  <a:endParaRPr lang="en-IN" sz="2400" dirty="0">
                    <a:solidFill>
                      <a:srgbClr val="000000"/>
                    </a:solidFill>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5325773" y="1709082"/>
                  <a:ext cx="381836" cy="369332"/>
                </a:xfrm>
                <a:prstGeom prst="rect">
                  <a:avLst/>
                </a:prstGeom>
                <a:blipFill>
                  <a:blip r:embed="rId11"/>
                  <a:stretch>
                    <a:fillRect l="-19048" r="-3175" b="-1475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 xmlns:a16="http://schemas.microsoft.com/office/drawing/2014/main" id="{4DCF2FFB-AF05-4217-8E50-8FC2E06D793F}"/>
                    </a:ext>
                  </a:extLst>
                </p:cNvPr>
                <p:cNvSpPr txBox="1"/>
                <p:nvPr/>
              </p:nvSpPr>
              <p:spPr>
                <a:xfrm>
                  <a:off x="4697794" y="3054531"/>
                  <a:ext cx="374718"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IN" sz="2400" i="1" smtClean="0">
                                <a:solidFill>
                                  <a:srgbClr val="000000"/>
                                </a:solidFill>
                                <a:latin typeface="Cambria Math"/>
                              </a:rPr>
                            </m:ctrlPr>
                          </m:sSubPr>
                          <m:e>
                            <m:r>
                              <a:rPr lang="en-IN" sz="2400" i="1" smtClean="0">
                                <a:solidFill>
                                  <a:srgbClr val="000000"/>
                                </a:solidFill>
                                <a:latin typeface="Cambria Math" panose="02040503050406030204" pitchFamily="18" charset="0"/>
                                <a:ea typeface="Cambria Math" panose="02040503050406030204" pitchFamily="18" charset="0"/>
                              </a:rPr>
                              <m:t>𝜃</m:t>
                            </m:r>
                          </m:e>
                          <m:sub>
                            <m:r>
                              <a:rPr lang="en-IN" sz="2400" i="1" smtClean="0">
                                <a:solidFill>
                                  <a:srgbClr val="000000"/>
                                </a:solidFill>
                                <a:latin typeface="Cambria Math" panose="02040503050406030204" pitchFamily="18" charset="0"/>
                              </a:rPr>
                              <m:t>1</m:t>
                            </m:r>
                          </m:sub>
                        </m:sSub>
                      </m:oMath>
                    </m:oMathPara>
                  </a14:m>
                  <a:endParaRPr lang="en-IN" sz="2400" dirty="0">
                    <a:solidFill>
                      <a:srgbClr val="000000"/>
                    </a:solidFil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4697794" y="3054531"/>
                  <a:ext cx="374718" cy="369332"/>
                </a:xfrm>
                <a:prstGeom prst="rect">
                  <a:avLst/>
                </a:prstGeom>
                <a:blipFill>
                  <a:blip r:embed="rId12"/>
                  <a:stretch>
                    <a:fillRect l="-18033" r="-6557" b="-16667"/>
                  </a:stretch>
                </a:blipFill>
              </p:spPr>
              <p:txBody>
                <a:bodyPr/>
                <a:lstStyle/>
                <a:p>
                  <a:r>
                    <a:rPr lang="en-IN">
                      <a:noFill/>
                    </a:rPr>
                    <a:t> </a:t>
                  </a:r>
                </a:p>
              </p:txBody>
            </p:sp>
          </mc:Fallback>
        </mc:AlternateContent>
        <p:sp>
          <p:nvSpPr>
            <p:cNvPr id="24" name="Arc 23">
              <a:extLst>
                <a:ext uri="{FF2B5EF4-FFF2-40B4-BE49-F238E27FC236}">
                  <a16:creationId xmlns="" xmlns:a16="http://schemas.microsoft.com/office/drawing/2014/main" id="{F63AD88C-E905-42F4-83BB-493BEBB863BE}"/>
                </a:ext>
              </a:extLst>
            </p:cNvPr>
            <p:cNvSpPr/>
            <p:nvPr/>
          </p:nvSpPr>
          <p:spPr>
            <a:xfrm rot="587071">
              <a:off x="4039553" y="3250098"/>
              <a:ext cx="771689" cy="504914"/>
            </a:xfrm>
            <a:prstGeom prst="arc">
              <a:avLst>
                <a:gd name="adj1" fmla="val 16944863"/>
                <a:gd name="adj2" fmla="val 21571081"/>
              </a:avLst>
            </a:prstGeom>
            <a:ln w="28575">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rgbClr val="000000"/>
                </a:solidFill>
              </a:endParaRPr>
            </a:p>
          </p:txBody>
        </p:sp>
        <p:sp>
          <p:nvSpPr>
            <p:cNvPr id="25" name="Arc 24">
              <a:extLst>
                <a:ext uri="{FF2B5EF4-FFF2-40B4-BE49-F238E27FC236}">
                  <a16:creationId xmlns="" xmlns:a16="http://schemas.microsoft.com/office/drawing/2014/main" id="{4614A1C4-4EC2-45F0-89CE-1E5BA28D1FC0}"/>
                </a:ext>
              </a:extLst>
            </p:cNvPr>
            <p:cNvSpPr/>
            <p:nvPr/>
          </p:nvSpPr>
          <p:spPr>
            <a:xfrm>
              <a:off x="4118282" y="3329540"/>
              <a:ext cx="346842" cy="336331"/>
            </a:xfrm>
            <a:prstGeom prst="arc">
              <a:avLst>
                <a:gd name="adj1" fmla="val 11001990"/>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rgbClr val="000000"/>
                </a:solidFill>
              </a:endParaRPr>
            </a:p>
          </p:txBody>
        </p:sp>
        <p:cxnSp>
          <p:nvCxnSpPr>
            <p:cNvPr id="26" name="Straight Connector 25">
              <a:extLst>
                <a:ext uri="{FF2B5EF4-FFF2-40B4-BE49-F238E27FC236}">
                  <a16:creationId xmlns="" xmlns:a16="http://schemas.microsoft.com/office/drawing/2014/main" id="{3F917885-4591-4A31-901D-E4B9399B93F0}"/>
                </a:ext>
              </a:extLst>
            </p:cNvPr>
            <p:cNvCxnSpPr/>
            <p:nvPr/>
          </p:nvCxnSpPr>
          <p:spPr>
            <a:xfrm>
              <a:off x="4118282" y="3483213"/>
              <a:ext cx="0" cy="27326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 xmlns:a16="http://schemas.microsoft.com/office/drawing/2014/main" id="{E6646F85-AC03-4757-B2D7-3ACC557EB0C2}"/>
                </a:ext>
              </a:extLst>
            </p:cNvPr>
            <p:cNvCxnSpPr/>
            <p:nvPr/>
          </p:nvCxnSpPr>
          <p:spPr>
            <a:xfrm>
              <a:off x="4465124" y="3483213"/>
              <a:ext cx="0" cy="27326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EB8BB875-9B77-459C-90C0-5CB657680E6E}"/>
                </a:ext>
              </a:extLst>
            </p:cNvPr>
            <p:cNvCxnSpPr/>
            <p:nvPr/>
          </p:nvCxnSpPr>
          <p:spPr>
            <a:xfrm flipV="1">
              <a:off x="4118282" y="3744420"/>
              <a:ext cx="359018" cy="155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73C0F5F2-E936-4B17-92B8-F7D067A2ED5A}"/>
                </a:ext>
              </a:extLst>
            </p:cNvPr>
            <p:cNvCxnSpPr/>
            <p:nvPr/>
          </p:nvCxnSpPr>
          <p:spPr>
            <a:xfrm flipH="1">
              <a:off x="4118282" y="3741684"/>
              <a:ext cx="59454" cy="12612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D23EE6FC-E4C6-44D9-A888-21FC33439FB7}"/>
                </a:ext>
              </a:extLst>
            </p:cNvPr>
            <p:cNvCxnSpPr/>
            <p:nvPr/>
          </p:nvCxnSpPr>
          <p:spPr>
            <a:xfrm flipH="1">
              <a:off x="4207622" y="3736431"/>
              <a:ext cx="59454" cy="12612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BBEBEE64-52BB-443C-9EE1-4C464BFCEC07}"/>
                </a:ext>
              </a:extLst>
            </p:cNvPr>
            <p:cNvCxnSpPr/>
            <p:nvPr/>
          </p:nvCxnSpPr>
          <p:spPr>
            <a:xfrm flipH="1">
              <a:off x="4286450" y="3741690"/>
              <a:ext cx="59454" cy="12612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87B43AF9-79B7-44AF-8CF5-98AA844B5487}"/>
                </a:ext>
              </a:extLst>
            </p:cNvPr>
            <p:cNvCxnSpPr/>
            <p:nvPr/>
          </p:nvCxnSpPr>
          <p:spPr>
            <a:xfrm flipH="1">
              <a:off x="4386300" y="3725930"/>
              <a:ext cx="59454" cy="12612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EE66CCA4-B9A6-48BB-9F60-8AD9741B05C7}"/>
                </a:ext>
              </a:extLst>
            </p:cNvPr>
            <p:cNvCxnSpPr/>
            <p:nvPr/>
          </p:nvCxnSpPr>
          <p:spPr>
            <a:xfrm>
              <a:off x="4273933" y="3559721"/>
              <a:ext cx="14158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 xmlns:a16="http://schemas.microsoft.com/office/drawing/2014/main" id="{A0B9FB30-8C6B-43F0-9CD5-21028551BA96}"/>
                </a:ext>
              </a:extLst>
            </p:cNvPr>
            <p:cNvCxnSpPr/>
            <p:nvPr/>
          </p:nvCxnSpPr>
          <p:spPr>
            <a:xfrm flipV="1">
              <a:off x="3676417" y="2287043"/>
              <a:ext cx="0" cy="19811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 xmlns:a16="http://schemas.microsoft.com/office/drawing/2014/main" id="{183BB980-C6D3-4ADD-B6E7-9038CD784DC4}"/>
                </a:ext>
              </a:extLst>
            </p:cNvPr>
            <p:cNvCxnSpPr/>
            <p:nvPr/>
          </p:nvCxnSpPr>
          <p:spPr>
            <a:xfrm flipV="1">
              <a:off x="4885153" y="1746375"/>
              <a:ext cx="1019456" cy="1136209"/>
            </a:xfrm>
            <a:prstGeom prst="line">
              <a:avLst/>
            </a:prstGeom>
          </p:spPr>
          <p:style>
            <a:lnRef idx="1">
              <a:schemeClr val="accent1"/>
            </a:lnRef>
            <a:fillRef idx="0">
              <a:schemeClr val="accent1"/>
            </a:fillRef>
            <a:effectRef idx="0">
              <a:schemeClr val="accent1"/>
            </a:effectRef>
            <a:fontRef idx="minor">
              <a:schemeClr val="tx1"/>
            </a:fontRef>
          </p:style>
        </p:cxnSp>
      </p:grpSp>
      <p:sp>
        <p:nvSpPr>
          <p:cNvPr id="42" name="Rectangle 41">
            <a:extLst>
              <a:ext uri="{FF2B5EF4-FFF2-40B4-BE49-F238E27FC236}">
                <a16:creationId xmlns="" xmlns:a16="http://schemas.microsoft.com/office/drawing/2014/main" id="{24084775-8FDA-4079-8BE0-ADFD2B1A0A91}"/>
              </a:ext>
            </a:extLst>
          </p:cNvPr>
          <p:cNvSpPr/>
          <p:nvPr/>
        </p:nvSpPr>
        <p:spPr>
          <a:xfrm>
            <a:off x="5799728" y="1686151"/>
            <a:ext cx="5833241" cy="461665"/>
          </a:xfrm>
          <a:prstGeom prst="rect">
            <a:avLst/>
          </a:prstGeom>
        </p:spPr>
        <p:txBody>
          <a:bodyPr wrap="square">
            <a:spAutoFit/>
          </a:bodyPr>
          <a:lstStyle/>
          <a:p>
            <a:r>
              <a:rPr lang="en-US" sz="2400" dirty="0">
                <a:solidFill>
                  <a:srgbClr val="000000"/>
                </a:solidFill>
              </a:rPr>
              <a:t>Additional pair of constraints imposed</a:t>
            </a:r>
            <a:endParaRPr lang="en-IN" sz="2400" dirty="0">
              <a:solidFill>
                <a:srgbClr val="000000"/>
              </a:solidFill>
            </a:endParaRPr>
          </a:p>
        </p:txBody>
      </p:sp>
      <mc:AlternateContent xmlns:mc="http://schemas.openxmlformats.org/markup-compatibility/2006" xmlns:a14="http://schemas.microsoft.com/office/drawing/2010/main">
        <mc:Choice Requires="a14">
          <p:sp>
            <p:nvSpPr>
              <p:cNvPr id="43" name="TextBox 42">
                <a:extLst>
                  <a:ext uri="{FF2B5EF4-FFF2-40B4-BE49-F238E27FC236}">
                    <a16:creationId xmlns="" xmlns:a16="http://schemas.microsoft.com/office/drawing/2014/main" id="{61C1EDCB-EA6C-44D4-89A7-C1AE4B922334}"/>
                  </a:ext>
                </a:extLst>
              </p:cNvPr>
              <p:cNvSpPr txBox="1"/>
              <p:nvPr/>
            </p:nvSpPr>
            <p:spPr>
              <a:xfrm>
                <a:off x="7183388" y="2364597"/>
                <a:ext cx="2218363" cy="80855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l-GR" sz="2400" i="1" smtClean="0">
                              <a:solidFill>
                                <a:srgbClr val="000000"/>
                              </a:solidFill>
                              <a:latin typeface="Cambria Math"/>
                              <a:ea typeface="Cambria Math" panose="02040503050406030204" pitchFamily="18" charset="0"/>
                            </a:rPr>
                          </m:ctrlPr>
                        </m:sSubPr>
                        <m:e>
                          <m:r>
                            <a:rPr lang="el-GR" sz="2400" i="1" smtClean="0">
                              <a:solidFill>
                                <a:srgbClr val="000000"/>
                              </a:solidFill>
                              <a:latin typeface="Cambria Math" panose="02040503050406030204" pitchFamily="18" charset="0"/>
                              <a:ea typeface="Cambria Math" panose="02040503050406030204" pitchFamily="18" charset="0"/>
                            </a:rPr>
                            <m:t>𝜂</m:t>
                          </m:r>
                        </m:e>
                        <m:sub>
                          <m:r>
                            <a:rPr lang="en-IN" sz="2400" i="1" smtClean="0">
                              <a:solidFill>
                                <a:srgbClr val="000000"/>
                              </a:solidFill>
                              <a:latin typeface="Cambria Math" panose="02040503050406030204" pitchFamily="18" charset="0"/>
                              <a:ea typeface="Cambria Math" panose="02040503050406030204" pitchFamily="18" charset="0"/>
                            </a:rPr>
                            <m:t>1</m:t>
                          </m:r>
                        </m:sub>
                      </m:sSub>
                      <m:r>
                        <a:rPr lang="en-IN" sz="2400" b="1" i="1" smtClean="0">
                          <a:solidFill>
                            <a:srgbClr val="000000"/>
                          </a:solidFill>
                          <a:latin typeface="Cambria Math" panose="02040503050406030204" pitchFamily="18" charset="0"/>
                          <a:ea typeface="Cambria Math" panose="02040503050406030204" pitchFamily="18" charset="0"/>
                        </a:rPr>
                        <m:t>:</m:t>
                      </m:r>
                      <m:sSub>
                        <m:sSubPr>
                          <m:ctrlPr>
                            <a:rPr lang="en-IN" sz="2400" b="1" i="1" smtClean="0">
                              <a:solidFill>
                                <a:srgbClr val="000000"/>
                              </a:solidFill>
                              <a:latin typeface="Cambria Math"/>
                              <a:ea typeface="Cambria Math" panose="02040503050406030204" pitchFamily="18" charset="0"/>
                            </a:rPr>
                          </m:ctrlPr>
                        </m:sSubPr>
                        <m:e>
                          <m:r>
                            <a:rPr lang="en-IN" sz="2400" b="1" i="1" smtClean="0">
                              <a:solidFill>
                                <a:srgbClr val="000000"/>
                              </a:solidFill>
                              <a:latin typeface="Cambria Math" panose="02040503050406030204" pitchFamily="18" charset="0"/>
                              <a:ea typeface="Cambria Math" panose="02040503050406030204" pitchFamily="18" charset="0"/>
                            </a:rPr>
                            <m:t>𝒙</m:t>
                          </m:r>
                        </m:e>
                        <m:sub>
                          <m:r>
                            <a:rPr lang="en-IN" sz="2400" b="1" i="1" smtClean="0">
                              <a:solidFill>
                                <a:srgbClr val="000000"/>
                              </a:solidFill>
                              <a:latin typeface="Cambria Math" panose="02040503050406030204" pitchFamily="18" charset="0"/>
                              <a:ea typeface="Cambria Math" panose="02040503050406030204" pitchFamily="18" charset="0"/>
                            </a:rPr>
                            <m:t>𝟏</m:t>
                          </m:r>
                        </m:sub>
                      </m:sSub>
                      <m:r>
                        <a:rPr lang="en-IN" sz="2400" b="1" i="1" smtClean="0">
                          <a:solidFill>
                            <a:srgbClr val="000000"/>
                          </a:solidFill>
                          <a:latin typeface="Cambria Math" panose="02040503050406030204" pitchFamily="18" charset="0"/>
                          <a:ea typeface="Cambria Math" panose="02040503050406030204" pitchFamily="18" charset="0"/>
                        </a:rPr>
                        <m:t>−</m:t>
                      </m:r>
                      <m:sSub>
                        <m:sSubPr>
                          <m:ctrlPr>
                            <a:rPr lang="en-IN" sz="2400" b="1" i="1" smtClean="0">
                              <a:solidFill>
                                <a:srgbClr val="000000"/>
                              </a:solidFill>
                              <a:latin typeface="Cambria Math"/>
                              <a:ea typeface="Cambria Math" panose="02040503050406030204" pitchFamily="18" charset="0"/>
                            </a:rPr>
                          </m:ctrlPr>
                        </m:sSubPr>
                        <m:e>
                          <m:r>
                            <a:rPr lang="en-IN" sz="2400" b="1" i="1" smtClean="0">
                              <a:solidFill>
                                <a:srgbClr val="000000"/>
                              </a:solidFill>
                              <a:latin typeface="Cambria Math" panose="02040503050406030204" pitchFamily="18" charset="0"/>
                              <a:ea typeface="Cambria Math" panose="02040503050406030204" pitchFamily="18" charset="0"/>
                            </a:rPr>
                            <m:t>𝒙</m:t>
                          </m:r>
                        </m:e>
                        <m:sub>
                          <m:r>
                            <a:rPr lang="en-IN" sz="2400" b="1" i="1" smtClean="0">
                              <a:solidFill>
                                <a:srgbClr val="000000"/>
                              </a:solidFill>
                              <a:latin typeface="Cambria Math" panose="02040503050406030204" pitchFamily="18" charset="0"/>
                              <a:ea typeface="Cambria Math" panose="02040503050406030204" pitchFamily="18" charset="0"/>
                            </a:rPr>
                            <m:t>𝒈</m:t>
                          </m:r>
                        </m:sub>
                      </m:sSub>
                      <m:r>
                        <a:rPr lang="en-IN" sz="2400" b="1" i="1" smtClean="0">
                          <a:solidFill>
                            <a:srgbClr val="000000"/>
                          </a:solidFill>
                          <a:latin typeface="Cambria Math" panose="02040503050406030204" pitchFamily="18" charset="0"/>
                          <a:ea typeface="Cambria Math" panose="02040503050406030204" pitchFamily="18" charset="0"/>
                        </a:rPr>
                        <m:t>=</m:t>
                      </m:r>
                      <m:r>
                        <a:rPr lang="en-IN" sz="2400" b="1" i="1" smtClean="0">
                          <a:solidFill>
                            <a:srgbClr val="000000"/>
                          </a:solidFill>
                          <a:latin typeface="Cambria Math" panose="02040503050406030204" pitchFamily="18" charset="0"/>
                          <a:ea typeface="Cambria Math" panose="02040503050406030204" pitchFamily="18" charset="0"/>
                        </a:rPr>
                        <m:t>𝟎</m:t>
                      </m:r>
                    </m:oMath>
                  </m:oMathPara>
                </a14:m>
                <a:endParaRPr lang="en-IN" sz="2400" b="1" dirty="0">
                  <a:solidFill>
                    <a:srgbClr val="000000"/>
                  </a:solidFill>
                </a:endParaRPr>
              </a:p>
              <a:p>
                <a14:m>
                  <m:oMathPara xmlns:m="http://schemas.openxmlformats.org/officeDocument/2006/math">
                    <m:oMathParaPr>
                      <m:jc m:val="centerGroup"/>
                    </m:oMathParaPr>
                    <m:oMath xmlns:m="http://schemas.openxmlformats.org/officeDocument/2006/math">
                      <m:sSub>
                        <m:sSubPr>
                          <m:ctrlPr>
                            <a:rPr lang="el-GR" sz="2400" i="1">
                              <a:solidFill>
                                <a:srgbClr val="000000"/>
                              </a:solidFill>
                              <a:latin typeface="Cambria Math"/>
                              <a:ea typeface="Cambria Math" panose="02040503050406030204" pitchFamily="18" charset="0"/>
                            </a:rPr>
                          </m:ctrlPr>
                        </m:sSubPr>
                        <m:e>
                          <m:r>
                            <a:rPr lang="el-GR" sz="2400" i="1">
                              <a:solidFill>
                                <a:srgbClr val="000000"/>
                              </a:solidFill>
                              <a:latin typeface="Cambria Math" panose="02040503050406030204" pitchFamily="18" charset="0"/>
                              <a:ea typeface="Cambria Math" panose="02040503050406030204" pitchFamily="18" charset="0"/>
                            </a:rPr>
                            <m:t>𝜂</m:t>
                          </m:r>
                        </m:e>
                        <m:sub>
                          <m:r>
                            <a:rPr lang="en-IN" sz="2400" i="1" smtClean="0">
                              <a:solidFill>
                                <a:srgbClr val="000000"/>
                              </a:solidFill>
                              <a:latin typeface="Cambria Math" panose="02040503050406030204" pitchFamily="18" charset="0"/>
                              <a:ea typeface="Cambria Math" panose="02040503050406030204" pitchFamily="18" charset="0"/>
                            </a:rPr>
                            <m:t>2</m:t>
                          </m:r>
                        </m:sub>
                      </m:sSub>
                      <m:r>
                        <a:rPr lang="en-IN" sz="2400" b="1" i="1">
                          <a:solidFill>
                            <a:srgbClr val="000000"/>
                          </a:solidFill>
                          <a:latin typeface="Cambria Math" panose="02040503050406030204" pitchFamily="18" charset="0"/>
                          <a:ea typeface="Cambria Math" panose="02040503050406030204" pitchFamily="18" charset="0"/>
                        </a:rPr>
                        <m:t>:</m:t>
                      </m:r>
                      <m:sSub>
                        <m:sSubPr>
                          <m:ctrlPr>
                            <a:rPr lang="en-IN" sz="2400" b="1" i="1">
                              <a:solidFill>
                                <a:srgbClr val="000000"/>
                              </a:solidFill>
                              <a:latin typeface="Cambria Math"/>
                              <a:ea typeface="Cambria Math" panose="02040503050406030204" pitchFamily="18" charset="0"/>
                            </a:rPr>
                          </m:ctrlPr>
                        </m:sSubPr>
                        <m:e>
                          <m:r>
                            <a:rPr lang="en-IN" sz="2400" b="1" i="1" smtClean="0">
                              <a:solidFill>
                                <a:srgbClr val="000000"/>
                              </a:solidFill>
                              <a:latin typeface="Cambria Math" panose="02040503050406030204" pitchFamily="18" charset="0"/>
                              <a:ea typeface="Cambria Math" panose="02040503050406030204" pitchFamily="18" charset="0"/>
                            </a:rPr>
                            <m:t>𝒚</m:t>
                          </m:r>
                        </m:e>
                        <m:sub>
                          <m:r>
                            <a:rPr lang="en-IN" sz="2400" b="1" i="1" smtClean="0">
                              <a:solidFill>
                                <a:srgbClr val="000000"/>
                              </a:solidFill>
                              <a:latin typeface="Cambria Math" panose="02040503050406030204" pitchFamily="18" charset="0"/>
                              <a:ea typeface="Cambria Math" panose="02040503050406030204" pitchFamily="18" charset="0"/>
                            </a:rPr>
                            <m:t>𝟏</m:t>
                          </m:r>
                        </m:sub>
                      </m:sSub>
                      <m:r>
                        <a:rPr lang="en-IN" sz="2400" b="1" i="1">
                          <a:solidFill>
                            <a:srgbClr val="000000"/>
                          </a:solidFill>
                          <a:latin typeface="Cambria Math" panose="02040503050406030204" pitchFamily="18" charset="0"/>
                          <a:ea typeface="Cambria Math" panose="02040503050406030204" pitchFamily="18" charset="0"/>
                        </a:rPr>
                        <m:t>−</m:t>
                      </m:r>
                      <m:sSub>
                        <m:sSubPr>
                          <m:ctrlPr>
                            <a:rPr lang="en-IN" sz="2400" b="1" i="1">
                              <a:solidFill>
                                <a:srgbClr val="000000"/>
                              </a:solidFill>
                              <a:latin typeface="Cambria Math"/>
                              <a:ea typeface="Cambria Math" panose="02040503050406030204" pitchFamily="18" charset="0"/>
                            </a:rPr>
                          </m:ctrlPr>
                        </m:sSubPr>
                        <m:e>
                          <m:r>
                            <a:rPr lang="en-IN" sz="2400" b="1" i="1" smtClean="0">
                              <a:solidFill>
                                <a:srgbClr val="000000"/>
                              </a:solidFill>
                              <a:latin typeface="Cambria Math" panose="02040503050406030204" pitchFamily="18" charset="0"/>
                              <a:ea typeface="Cambria Math" panose="02040503050406030204" pitchFamily="18" charset="0"/>
                            </a:rPr>
                            <m:t>𝒚</m:t>
                          </m:r>
                        </m:e>
                        <m:sub>
                          <m:r>
                            <a:rPr lang="en-IN" sz="2400" b="1" i="1" smtClean="0">
                              <a:solidFill>
                                <a:srgbClr val="000000"/>
                              </a:solidFill>
                              <a:latin typeface="Cambria Math" panose="02040503050406030204" pitchFamily="18" charset="0"/>
                              <a:ea typeface="Cambria Math" panose="02040503050406030204" pitchFamily="18" charset="0"/>
                            </a:rPr>
                            <m:t>𝒈</m:t>
                          </m:r>
                        </m:sub>
                      </m:sSub>
                      <m:r>
                        <a:rPr lang="en-IN" sz="2400" b="1" i="1">
                          <a:solidFill>
                            <a:srgbClr val="000000"/>
                          </a:solidFill>
                          <a:latin typeface="Cambria Math" panose="02040503050406030204" pitchFamily="18" charset="0"/>
                          <a:ea typeface="Cambria Math" panose="02040503050406030204" pitchFamily="18" charset="0"/>
                        </a:rPr>
                        <m:t>=</m:t>
                      </m:r>
                      <m:r>
                        <a:rPr lang="en-IN" sz="2400" b="1" i="1">
                          <a:solidFill>
                            <a:srgbClr val="000000"/>
                          </a:solidFill>
                          <a:latin typeface="Cambria Math" panose="02040503050406030204" pitchFamily="18" charset="0"/>
                          <a:ea typeface="Cambria Math" panose="02040503050406030204" pitchFamily="18" charset="0"/>
                        </a:rPr>
                        <m:t>𝟎</m:t>
                      </m:r>
                    </m:oMath>
                  </m:oMathPara>
                </a14:m>
                <a:endParaRPr lang="en-IN" sz="2400" b="1" dirty="0">
                  <a:solidFill>
                    <a:srgbClr val="000000"/>
                  </a:solidFill>
                </a:endParaRPr>
              </a:p>
            </p:txBody>
          </p:sp>
        </mc:Choice>
        <mc:Fallback xmlns="">
          <p:sp>
            <p:nvSpPr>
              <p:cNvPr id="43" name="TextBox 42">
                <a:extLst>
                  <a:ext uri="{FF2B5EF4-FFF2-40B4-BE49-F238E27FC236}">
                    <a16:creationId xmlns:a16="http://schemas.microsoft.com/office/drawing/2014/main" xmlns:a14="http://schemas.microsoft.com/office/drawing/2010/main" xmlns="" id="{61C1EDCB-EA6C-44D4-89A7-C1AE4B922334}"/>
                  </a:ext>
                </a:extLst>
              </p:cNvPr>
              <p:cNvSpPr txBox="1">
                <a:spLocks noRot="1" noChangeAspect="1" noMove="1" noResize="1" noEditPoints="1" noAdjustHandles="1" noChangeArrowheads="1" noChangeShapeType="1" noTextEdit="1"/>
              </p:cNvSpPr>
              <p:nvPr/>
            </p:nvSpPr>
            <p:spPr>
              <a:xfrm>
                <a:off x="7183388" y="2364597"/>
                <a:ext cx="2218363" cy="808555"/>
              </a:xfrm>
              <a:prstGeom prst="rect">
                <a:avLst/>
              </a:prstGeom>
              <a:blipFill rotWithShape="1">
                <a:blip r:embed="rId13"/>
                <a:stretch>
                  <a:fillRect l="-824" t="-12030" r="-8516" b="-16541"/>
                </a:stretch>
              </a:blipFill>
            </p:spPr>
            <p:txBody>
              <a:bodyPr/>
              <a:lstStyle/>
              <a:p>
                <a:r>
                  <a:rPr lang="en-IN">
                    <a:noFill/>
                  </a:rPr>
                  <a:t> </a:t>
                </a:r>
              </a:p>
            </p:txBody>
          </p:sp>
        </mc:Fallback>
      </mc:AlternateContent>
      <p:sp>
        <p:nvSpPr>
          <p:cNvPr id="44" name="Rectangle 43">
            <a:extLst>
              <a:ext uri="{FF2B5EF4-FFF2-40B4-BE49-F238E27FC236}">
                <a16:creationId xmlns="" xmlns:a16="http://schemas.microsoft.com/office/drawing/2014/main" id="{AD7141CA-BB58-4C65-8A87-42A324D5B65C}"/>
              </a:ext>
            </a:extLst>
          </p:cNvPr>
          <p:cNvSpPr/>
          <p:nvPr/>
        </p:nvSpPr>
        <p:spPr>
          <a:xfrm>
            <a:off x="5840534" y="3465479"/>
            <a:ext cx="5278269" cy="461665"/>
          </a:xfrm>
          <a:prstGeom prst="rect">
            <a:avLst/>
          </a:prstGeom>
        </p:spPr>
        <p:txBody>
          <a:bodyPr wrap="square">
            <a:spAutoFit/>
          </a:bodyPr>
          <a:lstStyle/>
          <a:p>
            <a:r>
              <a:rPr lang="en-US" sz="2400" dirty="0">
                <a:solidFill>
                  <a:srgbClr val="002060"/>
                </a:solidFill>
              </a:rPr>
              <a:t>WHAT IS THE </a:t>
            </a:r>
            <a:r>
              <a:rPr lang="en-US" sz="2400" b="1" dirty="0">
                <a:solidFill>
                  <a:srgbClr val="002060"/>
                </a:solidFill>
              </a:rPr>
              <a:t>DOF</a:t>
            </a:r>
            <a:r>
              <a:rPr lang="en-US" sz="2400" dirty="0">
                <a:solidFill>
                  <a:srgbClr val="002060"/>
                </a:solidFill>
              </a:rPr>
              <a:t> IN THIS CASE ??</a:t>
            </a:r>
            <a:endParaRPr lang="en-IN" sz="2400" dirty="0">
              <a:solidFill>
                <a:srgbClr val="002060"/>
              </a:solidFill>
            </a:endParaRPr>
          </a:p>
        </p:txBody>
      </p:sp>
      <mc:AlternateContent xmlns:mc="http://schemas.openxmlformats.org/markup-compatibility/2006" xmlns:a14="http://schemas.microsoft.com/office/drawing/2010/main">
        <mc:Choice Requires="a14">
          <p:sp>
            <p:nvSpPr>
              <p:cNvPr id="45" name="Rectangle 44">
                <a:extLst>
                  <a:ext uri="{FF2B5EF4-FFF2-40B4-BE49-F238E27FC236}">
                    <a16:creationId xmlns="" xmlns:a16="http://schemas.microsoft.com/office/drawing/2014/main" id="{B336FBFB-E279-467E-B27F-7BEEBFB22002}"/>
                  </a:ext>
                </a:extLst>
              </p:cNvPr>
              <p:cNvSpPr/>
              <p:nvPr/>
            </p:nvSpPr>
            <p:spPr>
              <a:xfrm>
                <a:off x="294759" y="4700482"/>
                <a:ext cx="11793257" cy="1200329"/>
              </a:xfrm>
              <a:prstGeom prst="rect">
                <a:avLst/>
              </a:prstGeom>
            </p:spPr>
            <p:txBody>
              <a:bodyPr wrap="square">
                <a:spAutoFit/>
              </a:bodyPr>
              <a:lstStyle/>
              <a:p>
                <a:pPr marL="285750" indent="-285750">
                  <a:buFont typeface="Arial" panose="020B0604020202020204" pitchFamily="34" charset="0"/>
                  <a:buChar char="•"/>
                </a:pPr>
                <a:r>
                  <a:rPr lang="en-US" sz="2400" dirty="0">
                    <a:solidFill>
                      <a:srgbClr val="000000"/>
                    </a:solidFill>
                  </a:rPr>
                  <a:t>The last pair of constraints essentially kill the translational DOF of the lower link. </a:t>
                </a:r>
              </a:p>
              <a:p>
                <a:pPr marL="285750" indent="-285750">
                  <a:buFont typeface="Arial" panose="020B0604020202020204" pitchFamily="34" charset="0"/>
                  <a:buChar char="•"/>
                </a:pPr>
                <a:r>
                  <a:rPr lang="en-US" sz="2400" dirty="0">
                    <a:solidFill>
                      <a:srgbClr val="000000"/>
                    </a:solidFill>
                  </a:rPr>
                  <a:t>Its remaining degree-of-freedom can be conveniently described by the joint angle </a:t>
                </a:r>
                <a14:m>
                  <m:oMath xmlns:m="http://schemas.openxmlformats.org/officeDocument/2006/math">
                    <m:sSub>
                      <m:sSubPr>
                        <m:ctrlPr>
                          <a:rPr lang="en-IN" sz="2400" i="1">
                            <a:solidFill>
                              <a:srgbClr val="000000"/>
                            </a:solidFill>
                            <a:latin typeface="Cambria Math"/>
                          </a:rPr>
                        </m:ctrlPr>
                      </m:sSubPr>
                      <m:e>
                        <m:r>
                          <a:rPr lang="en-IN" sz="2400" i="1">
                            <a:solidFill>
                              <a:srgbClr val="000000"/>
                            </a:solidFill>
                            <a:latin typeface="Cambria Math" panose="02040503050406030204" pitchFamily="18" charset="0"/>
                            <a:ea typeface="Cambria Math" panose="02040503050406030204" pitchFamily="18" charset="0"/>
                          </a:rPr>
                          <m:t>𝜃</m:t>
                        </m:r>
                      </m:e>
                      <m:sub>
                        <m:r>
                          <a:rPr lang="en-IN" sz="2400" i="1">
                            <a:solidFill>
                              <a:srgbClr val="000000"/>
                            </a:solidFill>
                            <a:latin typeface="Cambria Math" panose="02040503050406030204" pitchFamily="18" charset="0"/>
                          </a:rPr>
                          <m:t>1</m:t>
                        </m:r>
                      </m:sub>
                    </m:sSub>
                    <m:r>
                      <a:rPr lang="en-IN" sz="2400" i="1" smtClean="0">
                        <a:solidFill>
                          <a:srgbClr val="000000"/>
                        </a:solidFill>
                        <a:latin typeface="Cambria Math" panose="02040503050406030204" pitchFamily="18" charset="0"/>
                      </a:rPr>
                      <m:t>=</m:t>
                    </m:r>
                    <m:sSub>
                      <m:sSubPr>
                        <m:ctrlPr>
                          <a:rPr lang="en-IN" sz="2400" i="1">
                            <a:solidFill>
                              <a:srgbClr val="000000"/>
                            </a:solidFill>
                            <a:latin typeface="Cambria Math"/>
                          </a:rPr>
                        </m:ctrlPr>
                      </m:sSubPr>
                      <m:e>
                        <m:r>
                          <a:rPr lang="el-GR" sz="2400" i="1">
                            <a:solidFill>
                              <a:srgbClr val="000000"/>
                            </a:solidFill>
                            <a:latin typeface="Cambria Math" panose="02040503050406030204" pitchFamily="18" charset="0"/>
                            <a:ea typeface="Cambria Math" panose="02040503050406030204" pitchFamily="18" charset="0"/>
                          </a:rPr>
                          <m:t>𝜙</m:t>
                        </m:r>
                      </m:e>
                      <m:sub>
                        <m:r>
                          <a:rPr lang="en-IN" sz="2400" i="1">
                            <a:solidFill>
                              <a:srgbClr val="000000"/>
                            </a:solidFill>
                            <a:latin typeface="Cambria Math" panose="02040503050406030204" pitchFamily="18" charset="0"/>
                          </a:rPr>
                          <m:t>1</m:t>
                        </m:r>
                      </m:sub>
                    </m:sSub>
                  </m:oMath>
                </a14:m>
                <a:endParaRPr lang="en-IN" sz="2400" dirty="0">
                  <a:solidFill>
                    <a:srgbClr val="000000"/>
                  </a:solidFill>
                </a:endParaRPr>
              </a:p>
            </p:txBody>
          </p:sp>
        </mc:Choice>
        <mc:Fallback xmlns="">
          <p:sp>
            <p:nvSpPr>
              <p:cNvPr id="45" name="Rectangle 44">
                <a:extLst>
                  <a:ext uri="{FF2B5EF4-FFF2-40B4-BE49-F238E27FC236}">
                    <a16:creationId xmlns:a16="http://schemas.microsoft.com/office/drawing/2014/main" id="{B336FBFB-E279-467E-B27F-7BEEBFB22002}"/>
                  </a:ext>
                </a:extLst>
              </p:cNvPr>
              <p:cNvSpPr>
                <a:spLocks noRot="1" noChangeAspect="1" noMove="1" noResize="1" noEditPoints="1" noAdjustHandles="1" noChangeArrowheads="1" noChangeShapeType="1" noTextEdit="1"/>
              </p:cNvSpPr>
              <p:nvPr/>
            </p:nvSpPr>
            <p:spPr>
              <a:xfrm>
                <a:off x="294759" y="4700482"/>
                <a:ext cx="11793257" cy="1200329"/>
              </a:xfrm>
              <a:prstGeom prst="rect">
                <a:avLst/>
              </a:prstGeom>
              <a:blipFill>
                <a:blip r:embed="rId14"/>
                <a:stretch>
                  <a:fillRect l="-672" t="-4061"/>
                </a:stretch>
              </a:blipFill>
            </p:spPr>
            <p:txBody>
              <a:bodyPr/>
              <a:lstStyle/>
              <a:p>
                <a:r>
                  <a:rPr lang="en-IN">
                    <a:noFill/>
                  </a:rPr>
                  <a:t> </a:t>
                </a:r>
              </a:p>
            </p:txBody>
          </p:sp>
        </mc:Fallback>
      </mc:AlternateContent>
      <p:sp>
        <p:nvSpPr>
          <p:cNvPr id="47" name="TextBox 46">
            <a:extLst>
              <a:ext uri="{FF2B5EF4-FFF2-40B4-BE49-F238E27FC236}">
                <a16:creationId xmlns="" xmlns:a16="http://schemas.microsoft.com/office/drawing/2014/main" id="{7777605B-C374-40FB-B624-4AAFD7B63CAE}"/>
              </a:ext>
            </a:extLst>
          </p:cNvPr>
          <p:cNvSpPr txBox="1"/>
          <p:nvPr/>
        </p:nvSpPr>
        <p:spPr>
          <a:xfrm>
            <a:off x="1048102" y="6578768"/>
            <a:ext cx="2429883" cy="276999"/>
          </a:xfrm>
          <a:prstGeom prst="rect">
            <a:avLst/>
          </a:prstGeom>
          <a:noFill/>
        </p:spPr>
        <p:txBody>
          <a:bodyPr wrap="square">
            <a:spAutoFit/>
          </a:bodyPr>
          <a:lstStyle/>
          <a:p>
            <a:r>
              <a:rPr lang="en-IN" sz="1200" dirty="0">
                <a:solidFill>
                  <a:srgbClr val="000000"/>
                </a:solidFill>
              </a:rPr>
              <a:t>OVERVIEW OF KINEMATICS</a:t>
            </a:r>
          </a:p>
        </p:txBody>
      </p:sp>
    </p:spTree>
    <p:extLst>
      <p:ext uri="{BB962C8B-B14F-4D97-AF65-F5344CB8AC3E}">
        <p14:creationId xmlns:p14="http://schemas.microsoft.com/office/powerpoint/2010/main" val="36738029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94725BDD-9193-433C-B048-D8A74681F22A}"/>
              </a:ext>
            </a:extLst>
          </p:cNvPr>
          <p:cNvSpPr>
            <a:spLocks noGrp="1"/>
          </p:cNvSpPr>
          <p:nvPr>
            <p:ph type="sldNum" sz="quarter" idx="12"/>
          </p:nvPr>
        </p:nvSpPr>
        <p:spPr/>
        <p:txBody>
          <a:bodyPr/>
          <a:lstStyle/>
          <a:p>
            <a:fld id="{AC383DC2-5599-43D7-9E00-1EF46298FDA3}" type="slidenum">
              <a:rPr lang="en-IN" smtClean="0"/>
              <a:pPr/>
              <a:t>28</a:t>
            </a:fld>
            <a:endParaRPr lang="en-IN"/>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 xmlns:a16="http://schemas.microsoft.com/office/drawing/2014/main" id="{97A13E22-7B53-40CD-844A-125DBC204E89}"/>
                  </a:ext>
                </a:extLst>
              </p:cNvPr>
              <p:cNvSpPr>
                <a:spLocks noGrp="1"/>
              </p:cNvSpPr>
              <p:nvPr>
                <p:ph idx="1"/>
              </p:nvPr>
            </p:nvSpPr>
            <p:spPr>
              <a:xfrm>
                <a:off x="257984" y="1240827"/>
                <a:ext cx="6996947" cy="4735286"/>
              </a:xfrm>
            </p:spPr>
            <p:txBody>
              <a:bodyPr>
                <a:normAutofit/>
              </a:bodyPr>
              <a:lstStyle/>
              <a:p>
                <a14:m>
                  <m:oMath xmlns:m="http://schemas.openxmlformats.org/officeDocument/2006/math">
                    <m:r>
                      <m:rPr>
                        <m:sty m:val="p"/>
                      </m:rPr>
                      <a:rPr lang="en-IN" sz="2000" b="0" i="0" smtClean="0">
                        <a:latin typeface="Cambria Math" panose="02040503050406030204" pitchFamily="18" charset="0"/>
                      </a:rPr>
                      <m:t>Gr</m:t>
                    </m:r>
                    <m:acc>
                      <m:accPr>
                        <m:chr m:val="̈"/>
                        <m:ctrlPr>
                          <a:rPr lang="en-IN" sz="2000" b="0" i="1" smtClean="0">
                            <a:latin typeface="Cambria Math"/>
                          </a:rPr>
                        </m:ctrlPr>
                      </m:accPr>
                      <m:e>
                        <m:r>
                          <m:rPr>
                            <m:sty m:val="p"/>
                          </m:rPr>
                          <a:rPr lang="en-IN" sz="2000" b="0" i="0" smtClean="0">
                            <a:latin typeface="Cambria Math" panose="02040503050406030204" pitchFamily="18" charset="0"/>
                          </a:rPr>
                          <m:t>u</m:t>
                        </m:r>
                      </m:e>
                    </m:acc>
                    <m:r>
                      <m:rPr>
                        <m:sty m:val="p"/>
                      </m:rPr>
                      <a:rPr lang="en-IN" sz="2000" b="0" i="0" smtClean="0">
                        <a:latin typeface="Cambria Math" panose="02040503050406030204" pitchFamily="18" charset="0"/>
                      </a:rPr>
                      <m:t>bler</m:t>
                    </m:r>
                    <m:r>
                      <a:rPr lang="en-IN" sz="2000" b="0" i="0" smtClean="0">
                        <a:latin typeface="Cambria Math" panose="02040503050406030204" pitchFamily="18" charset="0"/>
                      </a:rPr>
                      <m:t>−</m:t>
                    </m:r>
                    <m:r>
                      <m:rPr>
                        <m:sty m:val="p"/>
                      </m:rPr>
                      <a:rPr lang="en-IN" sz="2000" b="0" i="0" smtClean="0">
                        <a:latin typeface="Cambria Math" panose="02040503050406030204" pitchFamily="18" charset="0"/>
                      </a:rPr>
                      <m:t>Kutzbach</m:t>
                    </m:r>
                    <m:r>
                      <a:rPr lang="en-IN" sz="2000" b="0" i="0" smtClean="0">
                        <a:latin typeface="Cambria Math" panose="02040503050406030204" pitchFamily="18" charset="0"/>
                      </a:rPr>
                      <m:t> </m:t>
                    </m:r>
                    <m:r>
                      <m:rPr>
                        <m:sty m:val="p"/>
                      </m:rPr>
                      <a:rPr lang="en-IN" sz="2000" b="0" i="0" smtClean="0">
                        <a:latin typeface="Cambria Math" panose="02040503050406030204" pitchFamily="18" charset="0"/>
                      </a:rPr>
                      <m:t>Criterion</m:t>
                    </m:r>
                  </m:oMath>
                </a14:m>
                <a:endParaRPr lang="en-IN" sz="2000" dirty="0">
                  <a:latin typeface="Franklin Gothic Book" panose="020B0503020102020204" pitchFamily="34" charset="0"/>
                </a:endParaRPr>
              </a:p>
              <a:p>
                <a:pPr marL="0" indent="0">
                  <a:buNone/>
                </a:pPr>
                <a14:m>
                  <m:oMathPara xmlns:m="http://schemas.openxmlformats.org/officeDocument/2006/math">
                    <m:oMathParaPr>
                      <m:jc m:val="centerGroup"/>
                    </m:oMathParaPr>
                    <m:oMath xmlns:m="http://schemas.openxmlformats.org/officeDocument/2006/math">
                      <m:r>
                        <a:rPr lang="en-IN" sz="2000" b="0" i="1" smtClean="0">
                          <a:latin typeface="Cambria Math" panose="02040503050406030204" pitchFamily="18" charset="0"/>
                        </a:rPr>
                        <m:t>𝐷𝑂𝐹</m:t>
                      </m:r>
                      <m:r>
                        <a:rPr lang="en-IN" sz="2000" b="0" i="1" smtClean="0">
                          <a:latin typeface="Cambria Math" panose="02040503050406030204" pitchFamily="18" charset="0"/>
                        </a:rPr>
                        <m:t>=</m:t>
                      </m:r>
                      <m:r>
                        <m:rPr>
                          <m:sty m:val="p"/>
                        </m:rPr>
                        <a:rPr lang="el-GR" sz="2000" b="0" i="1" smtClean="0">
                          <a:latin typeface="Cambria Math" panose="02040503050406030204" pitchFamily="18" charset="0"/>
                        </a:rPr>
                        <m:t>λ</m:t>
                      </m:r>
                      <m:d>
                        <m:dPr>
                          <m:ctrlPr>
                            <a:rPr lang="en-IN" sz="2000" b="0" i="1" smtClean="0">
                              <a:latin typeface="Cambria Math"/>
                            </a:rPr>
                          </m:ctrlPr>
                        </m:dPr>
                        <m:e>
                          <m:r>
                            <a:rPr lang="en-IN" sz="2000" b="0" i="1" smtClean="0">
                              <a:latin typeface="Cambria Math" panose="02040503050406030204" pitchFamily="18" charset="0"/>
                            </a:rPr>
                            <m:t>𝑁</m:t>
                          </m:r>
                          <m:r>
                            <a:rPr lang="en-IN" sz="2000" b="0" i="1" smtClean="0">
                              <a:latin typeface="Cambria Math" panose="02040503050406030204" pitchFamily="18" charset="0"/>
                            </a:rPr>
                            <m:t>−</m:t>
                          </m:r>
                          <m:r>
                            <a:rPr lang="en-IN" sz="2000" b="0" i="1" smtClean="0">
                              <a:latin typeface="Cambria Math" panose="02040503050406030204" pitchFamily="18" charset="0"/>
                            </a:rPr>
                            <m:t>𝐽</m:t>
                          </m:r>
                          <m:r>
                            <a:rPr lang="en-IN" sz="2000" b="0" i="1" smtClean="0">
                              <a:latin typeface="Cambria Math" panose="02040503050406030204" pitchFamily="18" charset="0"/>
                            </a:rPr>
                            <m:t>−1</m:t>
                          </m:r>
                        </m:e>
                      </m:d>
                      <m:r>
                        <a:rPr lang="en-IN" sz="2000" b="0" i="1" smtClean="0">
                          <a:latin typeface="Cambria Math" panose="02040503050406030204" pitchFamily="18" charset="0"/>
                        </a:rPr>
                        <m:t>+</m:t>
                      </m:r>
                      <m:nary>
                        <m:naryPr>
                          <m:chr m:val="∑"/>
                          <m:ctrlPr>
                            <a:rPr lang="en-IN" sz="2000" b="0" i="1" smtClean="0">
                              <a:latin typeface="Cambria Math"/>
                            </a:rPr>
                          </m:ctrlPr>
                        </m:naryPr>
                        <m:sub>
                          <m:r>
                            <m:rPr>
                              <m:brk m:alnAt="23"/>
                            </m:rPr>
                            <a:rPr lang="en-IN" sz="2000" b="0" i="1" smtClean="0">
                              <a:latin typeface="Cambria Math" panose="02040503050406030204" pitchFamily="18" charset="0"/>
                            </a:rPr>
                            <m:t>𝑖</m:t>
                          </m:r>
                          <m:r>
                            <a:rPr lang="en-IN" sz="2000" b="0" i="1" smtClean="0">
                              <a:latin typeface="Cambria Math" panose="02040503050406030204" pitchFamily="18" charset="0"/>
                            </a:rPr>
                            <m:t>=1</m:t>
                          </m:r>
                        </m:sub>
                        <m:sup>
                          <m:r>
                            <a:rPr lang="en-IN" sz="2000" b="0" i="1" smtClean="0">
                              <a:latin typeface="Cambria Math" panose="02040503050406030204" pitchFamily="18" charset="0"/>
                            </a:rPr>
                            <m:t>𝐽</m:t>
                          </m:r>
                        </m:sup>
                        <m:e>
                          <m:sSub>
                            <m:sSubPr>
                              <m:ctrlPr>
                                <a:rPr lang="en-IN" sz="2000" b="0" i="1" smtClean="0">
                                  <a:latin typeface="Cambria Math"/>
                                </a:rPr>
                              </m:ctrlPr>
                            </m:sSubPr>
                            <m:e>
                              <m:r>
                                <a:rPr lang="en-IN" sz="2000" b="0" i="1" smtClean="0">
                                  <a:latin typeface="Cambria Math" panose="02040503050406030204" pitchFamily="18" charset="0"/>
                                </a:rPr>
                                <m:t>𝐹</m:t>
                              </m:r>
                            </m:e>
                            <m:sub>
                              <m:r>
                                <a:rPr lang="en-IN" sz="2000" b="0" i="1" smtClean="0">
                                  <a:latin typeface="Cambria Math" panose="02040503050406030204" pitchFamily="18" charset="0"/>
                                </a:rPr>
                                <m:t>𝑖</m:t>
                              </m:r>
                            </m:sub>
                          </m:sSub>
                        </m:e>
                      </m:nary>
                    </m:oMath>
                  </m:oMathPara>
                </a14:m>
                <a:endParaRPr lang="en-IN" sz="2000" dirty="0"/>
              </a:p>
              <a:p>
                <a:pPr marL="342900" indent="-342900">
                  <a:buFont typeface="+mj-lt"/>
                  <a:buAutoNum type="arabicPeriod"/>
                </a:pPr>
                <a:r>
                  <a:rPr lang="en-US" sz="2000" i="1" dirty="0">
                    <a:latin typeface="Franklin Gothic Book" panose="020B0503020102020204" pitchFamily="34" charset="0"/>
                  </a:rPr>
                  <a:t>N </a:t>
                </a:r>
                <a:r>
                  <a:rPr lang="en-US" sz="2000" dirty="0">
                    <a:latin typeface="Franklin Gothic Book" panose="020B0503020102020204" pitchFamily="34" charset="0"/>
                  </a:rPr>
                  <a:t>– Total number of links including the fixed link (or base),</a:t>
                </a:r>
              </a:p>
              <a:p>
                <a:pPr marL="457200" indent="-457200">
                  <a:buFont typeface="+mj-lt"/>
                  <a:buAutoNum type="arabicPeriod"/>
                </a:pPr>
                <a:r>
                  <a:rPr lang="en-US" sz="2000" i="1" dirty="0">
                    <a:latin typeface="SFSI1095"/>
                  </a:rPr>
                  <a:t>J </a:t>
                </a:r>
                <a:r>
                  <a:rPr lang="en-US" sz="2000" dirty="0">
                    <a:latin typeface="SFSS1095"/>
                  </a:rPr>
                  <a:t>– Total number of joints connecting </a:t>
                </a:r>
                <a:r>
                  <a:rPr lang="en-US" sz="2000" i="1" dirty="0">
                    <a:latin typeface="SFSI1095"/>
                  </a:rPr>
                  <a:t>only </a:t>
                </a:r>
                <a:r>
                  <a:rPr lang="en-US" sz="2000" dirty="0">
                    <a:latin typeface="SFSS1095"/>
                  </a:rPr>
                  <a:t>two links (if joint connects three links then it must be counted as two </a:t>
                </a:r>
                <a:r>
                  <a:rPr lang="en-IN" sz="2000" dirty="0">
                    <a:latin typeface="SFSS1095"/>
                  </a:rPr>
                  <a:t>joints),</a:t>
                </a:r>
              </a:p>
              <a:p>
                <a:pPr marL="457200" indent="-457200">
                  <a:buFont typeface="+mj-lt"/>
                  <a:buAutoNum type="arabicPeriod"/>
                </a:pPr>
                <a14:m>
                  <m:oMath xmlns:m="http://schemas.openxmlformats.org/officeDocument/2006/math">
                    <m:sSub>
                      <m:sSubPr>
                        <m:ctrlPr>
                          <a:rPr lang="en-US" sz="2000" i="1" dirty="0" smtClean="0">
                            <a:latin typeface="Cambria Math"/>
                          </a:rPr>
                        </m:ctrlPr>
                      </m:sSubPr>
                      <m:e>
                        <m:r>
                          <a:rPr lang="en-IN" sz="2000" b="0" i="1" dirty="0" smtClean="0">
                            <a:latin typeface="Cambria Math" panose="02040503050406030204" pitchFamily="18" charset="0"/>
                          </a:rPr>
                          <m:t>𝐹</m:t>
                        </m:r>
                      </m:e>
                      <m:sub>
                        <m:r>
                          <a:rPr lang="en-IN" sz="2000" b="0" i="1" dirty="0" smtClean="0">
                            <a:latin typeface="Cambria Math" panose="02040503050406030204" pitchFamily="18" charset="0"/>
                          </a:rPr>
                          <m:t>𝑖</m:t>
                        </m:r>
                      </m:sub>
                    </m:sSub>
                  </m:oMath>
                </a14:m>
                <a:r>
                  <a:rPr lang="en-US" sz="2000" i="1" dirty="0">
                    <a:latin typeface="SFSI0800"/>
                  </a:rPr>
                  <a:t> </a:t>
                </a:r>
                <a:r>
                  <a:rPr lang="en-US" sz="2000" dirty="0">
                    <a:latin typeface="SFSS1095"/>
                  </a:rPr>
                  <a:t>– Degrees of freedom at the </a:t>
                </a:r>
                <a14:m>
                  <m:oMath xmlns:m="http://schemas.openxmlformats.org/officeDocument/2006/math">
                    <m:sSup>
                      <m:sSupPr>
                        <m:ctrlPr>
                          <a:rPr lang="en-US" sz="2000" i="1" smtClean="0">
                            <a:latin typeface="Cambria Math"/>
                          </a:rPr>
                        </m:ctrlPr>
                      </m:sSupPr>
                      <m:e>
                        <m:r>
                          <a:rPr lang="en-IN" sz="2000" b="0" i="1" smtClean="0">
                            <a:latin typeface="Cambria Math" panose="02040503050406030204" pitchFamily="18" charset="0"/>
                          </a:rPr>
                          <m:t>𝑖</m:t>
                        </m:r>
                      </m:e>
                      <m:sup>
                        <m:r>
                          <a:rPr lang="en-IN" sz="2000" b="0" i="1" smtClean="0">
                            <a:latin typeface="Cambria Math" panose="02040503050406030204" pitchFamily="18" charset="0"/>
                          </a:rPr>
                          <m:t>𝑡h</m:t>
                        </m:r>
                      </m:sup>
                    </m:sSup>
                  </m:oMath>
                </a14:m>
                <a:r>
                  <a:rPr lang="en-US" sz="2000" i="1" dirty="0">
                    <a:latin typeface="SFSI0800"/>
                  </a:rPr>
                  <a:t> </a:t>
                </a:r>
                <a:r>
                  <a:rPr lang="en-US" sz="2000" dirty="0">
                    <a:latin typeface="SFSS1095"/>
                  </a:rPr>
                  <a:t>joint, and </a:t>
                </a:r>
                <a14:m>
                  <m:oMath xmlns:m="http://schemas.openxmlformats.org/officeDocument/2006/math">
                    <m:r>
                      <m:rPr>
                        <m:sty m:val="p"/>
                      </m:rPr>
                      <a:rPr lang="el-GR" sz="2000" i="1">
                        <a:latin typeface="Cambria Math" panose="02040503050406030204" pitchFamily="18" charset="0"/>
                      </a:rPr>
                      <m:t>λ</m:t>
                    </m:r>
                    <m:r>
                      <a:rPr lang="en-IN" sz="2000" b="0" i="1" smtClean="0">
                        <a:latin typeface="Cambria Math" panose="02040503050406030204" pitchFamily="18" charset="0"/>
                      </a:rPr>
                      <m:t>=6</m:t>
                    </m:r>
                    <m:r>
                      <a:rPr lang="el-GR" sz="2000" i="1">
                        <a:latin typeface="Cambria Math" panose="02040503050406030204" pitchFamily="18" charset="0"/>
                      </a:rPr>
                      <m:t> </m:t>
                    </m:r>
                  </m:oMath>
                </a14:m>
                <a:r>
                  <a:rPr lang="en-US" sz="2000" dirty="0">
                    <a:latin typeface="SFSS1095"/>
                  </a:rPr>
                  <a:t>for spatial, </a:t>
                </a:r>
                <a14:m>
                  <m:oMath xmlns:m="http://schemas.openxmlformats.org/officeDocument/2006/math">
                    <m:r>
                      <m:rPr>
                        <m:sty m:val="p"/>
                      </m:rPr>
                      <a:rPr lang="el-GR" sz="2000" i="1">
                        <a:latin typeface="Cambria Math" panose="02040503050406030204" pitchFamily="18" charset="0"/>
                      </a:rPr>
                      <m:t>λ</m:t>
                    </m:r>
                    <m:r>
                      <a:rPr lang="en-IN" sz="2000" b="0" i="1" smtClean="0">
                        <a:latin typeface="Cambria Math" panose="02040503050406030204" pitchFamily="18" charset="0"/>
                      </a:rPr>
                      <m:t>=3</m:t>
                    </m:r>
                  </m:oMath>
                </a14:m>
                <a:r>
                  <a:rPr lang="en-US" sz="2000" dirty="0">
                    <a:latin typeface="SFSS1095"/>
                  </a:rPr>
                  <a:t> for planar manipulators and mechanisms.</a:t>
                </a:r>
              </a:p>
              <a:p>
                <a:r>
                  <a:rPr lang="en-US" sz="2000" dirty="0" err="1">
                    <a:latin typeface="Franklin Gothic Book" panose="020B0503020102020204" pitchFamily="34" charset="0"/>
                  </a:rPr>
                  <a:t>Grübler</a:t>
                </a:r>
                <a:r>
                  <a:rPr lang="en-US" sz="2000" dirty="0">
                    <a:latin typeface="Franklin Gothic Book" panose="020B0503020102020204" pitchFamily="34" charset="0"/>
                  </a:rPr>
                  <a:t> criterion </a:t>
                </a:r>
                <a:r>
                  <a:rPr lang="en-US" sz="2000" i="1" dirty="0">
                    <a:latin typeface="Franklin Gothic Book" panose="020B0503020102020204" pitchFamily="34" charset="0"/>
                  </a:rPr>
                  <a:t>does not </a:t>
                </a:r>
                <a:r>
                  <a:rPr lang="en-US" sz="2000" dirty="0">
                    <a:latin typeface="Franklin Gothic Book" panose="020B0503020102020204" pitchFamily="34" charset="0"/>
                  </a:rPr>
                  <a:t>work for </a:t>
                </a:r>
                <a:r>
                  <a:rPr lang="en-US" sz="2000" i="1" dirty="0">
                    <a:latin typeface="Franklin Gothic Book" panose="020B0503020102020204" pitchFamily="34" charset="0"/>
                  </a:rPr>
                  <a:t>over-constrained </a:t>
                </a:r>
                <a:r>
                  <a:rPr lang="en-IN" sz="2000" i="1" dirty="0">
                    <a:latin typeface="Franklin Gothic Book" panose="020B0503020102020204" pitchFamily="34" charset="0"/>
                  </a:rPr>
                  <a:t>mechanisms (</a:t>
                </a:r>
                <a:r>
                  <a:rPr lang="en-IN" sz="2000" dirty="0">
                    <a:latin typeface="Franklin Gothic Book" panose="020B0503020102020204" pitchFamily="34" charset="0"/>
                  </a:rPr>
                  <a:t>known result from </a:t>
                </a:r>
                <a:r>
                  <a:rPr lang="en-IN" sz="2000" i="1" dirty="0">
                    <a:latin typeface="Franklin Gothic Book" panose="020B0503020102020204" pitchFamily="34" charset="0"/>
                  </a:rPr>
                  <a:t>“</a:t>
                </a:r>
                <a:r>
                  <a:rPr lang="en-US" sz="2000" i="1" dirty="0" err="1">
                    <a:latin typeface="Franklin Gothic Book" panose="020B0503020102020204" pitchFamily="34" charset="0"/>
                  </a:rPr>
                  <a:t>Mavroidas</a:t>
                </a:r>
                <a:r>
                  <a:rPr lang="en-US" sz="2000" i="1" dirty="0">
                    <a:latin typeface="Franklin Gothic Book" panose="020B0503020102020204" pitchFamily="34" charset="0"/>
                  </a:rPr>
                  <a:t> and Roth(1995), </a:t>
                </a:r>
                <a:r>
                  <a:rPr lang="en-US" sz="2000" i="1" dirty="0" err="1">
                    <a:latin typeface="Franklin Gothic Book" panose="020B0503020102020204" pitchFamily="34" charset="0"/>
                  </a:rPr>
                  <a:t>Gan</a:t>
                </a:r>
                <a:r>
                  <a:rPr lang="en-US" sz="2000" i="1" dirty="0">
                    <a:latin typeface="Franklin Gothic Book" panose="020B0503020102020204" pitchFamily="34" charset="0"/>
                  </a:rPr>
                  <a:t> and Pellegrino(2003), review paper by </a:t>
                </a:r>
                <a:r>
                  <a:rPr lang="en-US" sz="2000" i="1" dirty="0" err="1">
                    <a:latin typeface="Franklin Gothic Book" panose="020B0503020102020204" pitchFamily="34" charset="0"/>
                  </a:rPr>
                  <a:t>Gogu</a:t>
                </a:r>
                <a:r>
                  <a:rPr lang="en-US" sz="2000" i="1" dirty="0">
                    <a:latin typeface="Franklin Gothic Book" panose="020B0503020102020204" pitchFamily="34" charset="0"/>
                  </a:rPr>
                  <a:t>(2007)).</a:t>
                </a:r>
                <a:r>
                  <a:rPr lang="en-IN" sz="2000" i="1" dirty="0">
                    <a:latin typeface="Franklin Gothic Book" panose="020B0503020102020204" pitchFamily="34" charset="0"/>
                  </a:rPr>
                  <a:t>”</a:t>
                </a:r>
                <a:endParaRPr lang="en-IN" sz="2000" dirty="0">
                  <a:latin typeface="Franklin Gothic Book" panose="020B0503020102020204" pitchFamily="34" charset="0"/>
                </a:endParaRPr>
              </a:p>
            </p:txBody>
          </p:sp>
        </mc:Choice>
        <mc:Fallback xmlns="">
          <p:sp>
            <p:nvSpPr>
              <p:cNvPr id="7" name="Content Placeholder 2">
                <a:extLst>
                  <a:ext uri="{FF2B5EF4-FFF2-40B4-BE49-F238E27FC236}">
                    <a16:creationId xmlns:a16="http://schemas.microsoft.com/office/drawing/2014/main" xmlns:a14="http://schemas.microsoft.com/office/drawing/2010/main" xmlns="" id="{97A13E22-7B53-40CD-844A-125DBC204E89}"/>
                  </a:ext>
                </a:extLst>
              </p:cNvPr>
              <p:cNvSpPr>
                <a:spLocks noGrp="1" noRot="1" noChangeAspect="1" noMove="1" noResize="1" noEditPoints="1" noAdjustHandles="1" noChangeArrowheads="1" noChangeShapeType="1" noTextEdit="1"/>
              </p:cNvSpPr>
              <p:nvPr>
                <p:ph idx="1"/>
              </p:nvPr>
            </p:nvSpPr>
            <p:spPr>
              <a:xfrm>
                <a:off x="257984" y="1240827"/>
                <a:ext cx="6996947" cy="4735286"/>
              </a:xfrm>
              <a:blipFill rotWithShape="1">
                <a:blip r:embed="rId2"/>
                <a:stretch>
                  <a:fillRect l="-784" t="-644" r="-1568"/>
                </a:stretch>
              </a:blipFill>
            </p:spPr>
            <p:txBody>
              <a:bodyPr/>
              <a:lstStyle/>
              <a:p>
                <a:r>
                  <a:rPr lang="en-IN">
                    <a:noFill/>
                  </a:rPr>
                  <a:t> </a:t>
                </a:r>
              </a:p>
            </p:txBody>
          </p:sp>
        </mc:Fallback>
      </mc:AlternateContent>
      <p:pic>
        <p:nvPicPr>
          <p:cNvPr id="8" name="Picture 7">
            <a:extLst>
              <a:ext uri="{FF2B5EF4-FFF2-40B4-BE49-F238E27FC236}">
                <a16:creationId xmlns="" xmlns:a16="http://schemas.microsoft.com/office/drawing/2014/main" id="{5252D961-3FF8-492E-B79C-E177715BE5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4931" y="1083327"/>
            <a:ext cx="4670482" cy="3688371"/>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 xmlns:a16="http://schemas.microsoft.com/office/drawing/2014/main" id="{52E51780-C898-4881-AB0A-1D09B04D5E5C}"/>
                  </a:ext>
                </a:extLst>
              </p:cNvPr>
              <p:cNvSpPr txBox="1"/>
              <p:nvPr/>
            </p:nvSpPr>
            <p:spPr>
              <a:xfrm>
                <a:off x="8229658" y="5237449"/>
                <a:ext cx="3695755" cy="73866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IN" sz="2400" b="1" i="1" smtClean="0">
                          <a:solidFill>
                            <a:srgbClr val="002060"/>
                          </a:solidFill>
                          <a:latin typeface="Cambria Math" panose="02040503050406030204" pitchFamily="18" charset="0"/>
                        </a:rPr>
                        <m:t>𝑵</m:t>
                      </m:r>
                      <m:r>
                        <a:rPr lang="en-IN" sz="2400" b="1" i="1" smtClean="0">
                          <a:solidFill>
                            <a:srgbClr val="002060"/>
                          </a:solidFill>
                          <a:latin typeface="Cambria Math" panose="02040503050406030204" pitchFamily="18" charset="0"/>
                        </a:rPr>
                        <m:t>=</m:t>
                      </m:r>
                      <m:r>
                        <a:rPr lang="en-IN" sz="2400" b="1" i="1" smtClean="0">
                          <a:solidFill>
                            <a:srgbClr val="002060"/>
                          </a:solidFill>
                          <a:latin typeface="Cambria Math" panose="02040503050406030204" pitchFamily="18" charset="0"/>
                        </a:rPr>
                        <m:t>𝟕</m:t>
                      </m:r>
                      <m:r>
                        <a:rPr lang="en-IN" sz="2400" b="1" i="1" smtClean="0">
                          <a:solidFill>
                            <a:srgbClr val="002060"/>
                          </a:solidFill>
                          <a:latin typeface="Cambria Math" panose="02040503050406030204" pitchFamily="18" charset="0"/>
                        </a:rPr>
                        <m:t>, </m:t>
                      </m:r>
                      <m:r>
                        <a:rPr lang="en-IN" sz="2400" b="1" i="1" smtClean="0">
                          <a:solidFill>
                            <a:srgbClr val="002060"/>
                          </a:solidFill>
                          <a:latin typeface="Cambria Math" panose="02040503050406030204" pitchFamily="18" charset="0"/>
                        </a:rPr>
                        <m:t>𝑱</m:t>
                      </m:r>
                      <m:r>
                        <a:rPr lang="en-IN" sz="2400" b="1" i="1" smtClean="0">
                          <a:solidFill>
                            <a:srgbClr val="002060"/>
                          </a:solidFill>
                          <a:latin typeface="Cambria Math" panose="02040503050406030204" pitchFamily="18" charset="0"/>
                        </a:rPr>
                        <m:t>=</m:t>
                      </m:r>
                      <m:r>
                        <a:rPr lang="en-IN" sz="2400" b="1" i="1" smtClean="0">
                          <a:solidFill>
                            <a:srgbClr val="002060"/>
                          </a:solidFill>
                          <a:latin typeface="Cambria Math" panose="02040503050406030204" pitchFamily="18" charset="0"/>
                        </a:rPr>
                        <m:t>𝟔</m:t>
                      </m:r>
                      <m:r>
                        <a:rPr lang="en-IN" sz="2400" b="1" i="1" smtClean="0">
                          <a:solidFill>
                            <a:srgbClr val="002060"/>
                          </a:solidFill>
                          <a:latin typeface="Cambria Math" panose="02040503050406030204" pitchFamily="18" charset="0"/>
                        </a:rPr>
                        <m:t>, </m:t>
                      </m:r>
                      <m:sSub>
                        <m:sSubPr>
                          <m:ctrlPr>
                            <a:rPr lang="en-IN" sz="2400" b="1" i="1" smtClean="0">
                              <a:solidFill>
                                <a:srgbClr val="002060"/>
                              </a:solidFill>
                              <a:latin typeface="Cambria Math"/>
                            </a:rPr>
                          </m:ctrlPr>
                        </m:sSubPr>
                        <m:e>
                          <m:r>
                            <a:rPr lang="en-IN" sz="2400" b="1" i="1" smtClean="0">
                              <a:solidFill>
                                <a:srgbClr val="002060"/>
                              </a:solidFill>
                              <a:latin typeface="Cambria Math" panose="02040503050406030204" pitchFamily="18" charset="0"/>
                            </a:rPr>
                            <m:t>𝑭</m:t>
                          </m:r>
                        </m:e>
                        <m:sub>
                          <m:r>
                            <a:rPr lang="en-IN" sz="2400" b="1" i="1" smtClean="0">
                              <a:solidFill>
                                <a:srgbClr val="002060"/>
                              </a:solidFill>
                              <a:latin typeface="Cambria Math" panose="02040503050406030204" pitchFamily="18" charset="0"/>
                            </a:rPr>
                            <m:t>𝟏</m:t>
                          </m:r>
                        </m:sub>
                      </m:sSub>
                      <m:r>
                        <a:rPr lang="en-IN" sz="2400" b="1" i="1" smtClean="0">
                          <a:solidFill>
                            <a:srgbClr val="002060"/>
                          </a:solidFill>
                          <a:latin typeface="Cambria Math" panose="02040503050406030204" pitchFamily="18" charset="0"/>
                        </a:rPr>
                        <m:t>=</m:t>
                      </m:r>
                      <m:r>
                        <a:rPr lang="en-IN" sz="2400" b="1" i="1" smtClean="0">
                          <a:solidFill>
                            <a:srgbClr val="002060"/>
                          </a:solidFill>
                          <a:latin typeface="Cambria Math" panose="02040503050406030204" pitchFamily="18" charset="0"/>
                        </a:rPr>
                        <m:t>𝟏</m:t>
                      </m:r>
                      <m:r>
                        <a:rPr lang="en-IN" sz="2400" b="1" i="1" smtClean="0">
                          <a:solidFill>
                            <a:srgbClr val="002060"/>
                          </a:solidFill>
                          <a:latin typeface="Cambria Math" panose="02040503050406030204" pitchFamily="18" charset="0"/>
                        </a:rPr>
                        <m:t>, </m:t>
                      </m:r>
                      <m:r>
                        <a:rPr lang="el-GR" sz="2400" b="1" i="1" smtClean="0">
                          <a:solidFill>
                            <a:srgbClr val="002060"/>
                          </a:solidFill>
                          <a:latin typeface="Cambria Math" panose="02040503050406030204" pitchFamily="18" charset="0"/>
                        </a:rPr>
                        <m:t>𝝀</m:t>
                      </m:r>
                      <m:r>
                        <a:rPr lang="en-IN" sz="2400" b="1" i="1" smtClean="0">
                          <a:solidFill>
                            <a:srgbClr val="002060"/>
                          </a:solidFill>
                          <a:latin typeface="Cambria Math" panose="02040503050406030204" pitchFamily="18" charset="0"/>
                        </a:rPr>
                        <m:t>=</m:t>
                      </m:r>
                      <m:r>
                        <a:rPr lang="en-IN" sz="2400" b="1" i="1" smtClean="0">
                          <a:solidFill>
                            <a:srgbClr val="002060"/>
                          </a:solidFill>
                          <a:latin typeface="Cambria Math" panose="02040503050406030204" pitchFamily="18" charset="0"/>
                        </a:rPr>
                        <m:t>𝟔</m:t>
                      </m:r>
                      <m:r>
                        <a:rPr lang="en-IN" sz="2400" b="1" i="1" smtClean="0">
                          <a:solidFill>
                            <a:srgbClr val="002060"/>
                          </a:solidFill>
                          <a:latin typeface="Cambria Math" panose="02040503050406030204" pitchFamily="18" charset="0"/>
                        </a:rPr>
                        <m:t> </m:t>
                      </m:r>
                    </m:oMath>
                  </m:oMathPara>
                </a14:m>
                <a:endParaRPr lang="en-IN" sz="2400" b="1" i="1" dirty="0">
                  <a:solidFill>
                    <a:srgbClr val="002060"/>
                  </a:solidFill>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IN" sz="2400" b="1" i="1">
                          <a:solidFill>
                            <a:srgbClr val="002060"/>
                          </a:solidFill>
                          <a:latin typeface="Cambria Math" panose="02040503050406030204" pitchFamily="18" charset="0"/>
                          <a:ea typeface="Cambria Math" panose="02040503050406030204" pitchFamily="18" charset="0"/>
                        </a:rPr>
                        <m:t>→</m:t>
                      </m:r>
                      <m:r>
                        <a:rPr lang="en-IN" sz="2400" b="1" i="1" smtClean="0">
                          <a:solidFill>
                            <a:srgbClr val="002060"/>
                          </a:solidFill>
                          <a:latin typeface="Cambria Math" panose="02040503050406030204" pitchFamily="18" charset="0"/>
                          <a:ea typeface="Cambria Math" panose="02040503050406030204" pitchFamily="18" charset="0"/>
                        </a:rPr>
                        <m:t>𝑫𝑶𝑭</m:t>
                      </m:r>
                      <m:r>
                        <a:rPr lang="en-IN" sz="2400" b="1" i="1" smtClean="0">
                          <a:solidFill>
                            <a:srgbClr val="002060"/>
                          </a:solidFill>
                          <a:latin typeface="Cambria Math" panose="02040503050406030204" pitchFamily="18" charset="0"/>
                          <a:ea typeface="Cambria Math" panose="02040503050406030204" pitchFamily="18" charset="0"/>
                        </a:rPr>
                        <m:t>=</m:t>
                      </m:r>
                      <m:r>
                        <a:rPr lang="en-IN" sz="2400" b="1" i="1" smtClean="0">
                          <a:solidFill>
                            <a:srgbClr val="002060"/>
                          </a:solidFill>
                          <a:latin typeface="Cambria Math" panose="02040503050406030204" pitchFamily="18" charset="0"/>
                          <a:ea typeface="Cambria Math" panose="02040503050406030204" pitchFamily="18" charset="0"/>
                        </a:rPr>
                        <m:t>𝟔</m:t>
                      </m:r>
                    </m:oMath>
                  </m:oMathPara>
                </a14:m>
                <a:endParaRPr lang="en-IN" sz="2400" b="1" dirty="0">
                  <a:solidFill>
                    <a:srgbClr val="002060"/>
                  </a:solidFill>
                </a:endParaRPr>
              </a:p>
            </p:txBody>
          </p:sp>
        </mc:Choice>
        <mc:Fallback xmlns="">
          <p:sp>
            <p:nvSpPr>
              <p:cNvPr id="9" name="TextBox 8">
                <a:extLst>
                  <a:ext uri="{FF2B5EF4-FFF2-40B4-BE49-F238E27FC236}">
                    <a16:creationId xmlns:a16="http://schemas.microsoft.com/office/drawing/2014/main" id="{52E51780-C898-4881-AB0A-1D09B04D5E5C}"/>
                  </a:ext>
                </a:extLst>
              </p:cNvPr>
              <p:cNvSpPr txBox="1">
                <a:spLocks noRot="1" noChangeAspect="1" noMove="1" noResize="1" noEditPoints="1" noAdjustHandles="1" noChangeArrowheads="1" noChangeShapeType="1" noTextEdit="1"/>
              </p:cNvSpPr>
              <p:nvPr/>
            </p:nvSpPr>
            <p:spPr>
              <a:xfrm>
                <a:off x="8229658" y="5237449"/>
                <a:ext cx="3695755" cy="738664"/>
              </a:xfrm>
              <a:prstGeom prst="rect">
                <a:avLst/>
              </a:prstGeom>
              <a:blipFill>
                <a:blip r:embed="rId4"/>
                <a:stretch>
                  <a:fillRect l="-1485" b="-4959"/>
                </a:stretch>
              </a:blipFill>
            </p:spPr>
            <p:txBody>
              <a:bodyPr/>
              <a:lstStyle/>
              <a:p>
                <a:r>
                  <a:rPr lang="en-IN">
                    <a:noFill/>
                  </a:rPr>
                  <a:t> </a:t>
                </a:r>
              </a:p>
            </p:txBody>
          </p:sp>
        </mc:Fallback>
      </mc:AlternateContent>
      <p:sp>
        <p:nvSpPr>
          <p:cNvPr id="10" name="Rectangle 9">
            <a:extLst>
              <a:ext uri="{FF2B5EF4-FFF2-40B4-BE49-F238E27FC236}">
                <a16:creationId xmlns="" xmlns:a16="http://schemas.microsoft.com/office/drawing/2014/main" id="{31EE79AD-B958-41DA-9B73-9A9A4F6E07B9}"/>
              </a:ext>
            </a:extLst>
          </p:cNvPr>
          <p:cNvSpPr/>
          <p:nvPr/>
        </p:nvSpPr>
        <p:spPr>
          <a:xfrm>
            <a:off x="8381828" y="4784073"/>
            <a:ext cx="2416687" cy="461665"/>
          </a:xfrm>
          <a:prstGeom prst="rect">
            <a:avLst/>
          </a:prstGeom>
        </p:spPr>
        <p:txBody>
          <a:bodyPr wrap="none">
            <a:spAutoFit/>
          </a:bodyPr>
          <a:lstStyle/>
          <a:p>
            <a:r>
              <a:rPr lang="en-US" sz="2400" b="1" dirty="0">
                <a:solidFill>
                  <a:srgbClr val="002060"/>
                </a:solidFill>
                <a:latin typeface="Franklin Gothic Book" panose="020B0503020102020204" pitchFamily="34" charset="0"/>
              </a:rPr>
              <a:t>PUMA 560 Robot</a:t>
            </a:r>
            <a:endParaRPr lang="en-IN" b="1" dirty="0">
              <a:solidFill>
                <a:srgbClr val="002060"/>
              </a:solidFill>
            </a:endParaRPr>
          </a:p>
        </p:txBody>
      </p:sp>
      <p:sp>
        <p:nvSpPr>
          <p:cNvPr id="3" name="Rectangle 2"/>
          <p:cNvSpPr/>
          <p:nvPr/>
        </p:nvSpPr>
        <p:spPr>
          <a:xfrm>
            <a:off x="2915478" y="171097"/>
            <a:ext cx="4934364" cy="523220"/>
          </a:xfrm>
          <a:prstGeom prst="rect">
            <a:avLst/>
          </a:prstGeom>
        </p:spPr>
        <p:txBody>
          <a:bodyPr wrap="none">
            <a:spAutoFit/>
          </a:bodyPr>
          <a:lstStyle/>
          <a:p>
            <a:r>
              <a:rPr lang="en-IN" sz="2800" b="1" cap="all" spc="200" dirty="0">
                <a:solidFill>
                  <a:srgbClr val="FF0000"/>
                </a:solidFill>
              </a:rPr>
              <a:t>DEGREES OF FREEDOM</a:t>
            </a:r>
            <a:endParaRPr lang="en-IN" dirty="0">
              <a:solidFill>
                <a:srgbClr val="000000"/>
              </a:solidFill>
            </a:endParaRPr>
          </a:p>
        </p:txBody>
      </p:sp>
      <p:sp>
        <p:nvSpPr>
          <p:cNvPr id="12" name="TextBox 11">
            <a:extLst>
              <a:ext uri="{FF2B5EF4-FFF2-40B4-BE49-F238E27FC236}">
                <a16:creationId xmlns="" xmlns:a16="http://schemas.microsoft.com/office/drawing/2014/main" id="{7777605B-C374-40FB-B624-4AAFD7B63CAE}"/>
              </a:ext>
            </a:extLst>
          </p:cNvPr>
          <p:cNvSpPr txBox="1"/>
          <p:nvPr/>
        </p:nvSpPr>
        <p:spPr>
          <a:xfrm>
            <a:off x="1048102" y="6578768"/>
            <a:ext cx="2429883" cy="276999"/>
          </a:xfrm>
          <a:prstGeom prst="rect">
            <a:avLst/>
          </a:prstGeom>
          <a:noFill/>
        </p:spPr>
        <p:txBody>
          <a:bodyPr wrap="square">
            <a:spAutoFit/>
          </a:bodyPr>
          <a:lstStyle/>
          <a:p>
            <a:r>
              <a:rPr lang="en-IN" sz="1200" dirty="0">
                <a:solidFill>
                  <a:srgbClr val="000000"/>
                </a:solidFill>
              </a:rPr>
              <a:t>OVERVIEW OF KINEMATICS</a:t>
            </a:r>
          </a:p>
        </p:txBody>
      </p:sp>
    </p:spTree>
    <p:extLst>
      <p:ext uri="{BB962C8B-B14F-4D97-AF65-F5344CB8AC3E}">
        <p14:creationId xmlns:p14="http://schemas.microsoft.com/office/powerpoint/2010/main" val="2635876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37222" y="1780794"/>
            <a:ext cx="7729728" cy="3101983"/>
          </a:xfrm>
        </p:spPr>
        <p:txBody>
          <a:bodyPr>
            <a:normAutofit lnSpcReduction="10000"/>
          </a:bodyPr>
          <a:lstStyle/>
          <a:p>
            <a:endParaRPr lang="en-IN" dirty="0"/>
          </a:p>
          <a:p>
            <a:r>
              <a:rPr lang="en-IN" sz="4000" dirty="0" smtClean="0"/>
              <a:t>MidSem-20 %</a:t>
            </a:r>
          </a:p>
          <a:p>
            <a:r>
              <a:rPr lang="en-US" sz="4000" dirty="0" smtClean="0"/>
              <a:t>End-Sem-30 %</a:t>
            </a:r>
            <a:endParaRPr lang="en-IN" sz="4000" dirty="0"/>
          </a:p>
          <a:p>
            <a:r>
              <a:rPr lang="en-IN" sz="4000" dirty="0" smtClean="0"/>
              <a:t>Assignments–30</a:t>
            </a:r>
            <a:r>
              <a:rPr lang="en-IN" sz="4000" dirty="0"/>
              <a:t>%</a:t>
            </a:r>
          </a:p>
          <a:p>
            <a:r>
              <a:rPr lang="en-IN" sz="4000" dirty="0" smtClean="0"/>
              <a:t>Quizzes–20</a:t>
            </a:r>
            <a:r>
              <a:rPr lang="en-IN" sz="4000" dirty="0"/>
              <a:t>%</a:t>
            </a:r>
          </a:p>
          <a:p>
            <a:endParaRPr lang="en-IN" dirty="0"/>
          </a:p>
        </p:txBody>
      </p:sp>
      <p:sp>
        <p:nvSpPr>
          <p:cNvPr id="3" name="Slide Number Placeholder 2"/>
          <p:cNvSpPr>
            <a:spLocks noGrp="1"/>
          </p:cNvSpPr>
          <p:nvPr>
            <p:ph type="sldNum" sz="quarter" idx="12"/>
          </p:nvPr>
        </p:nvSpPr>
        <p:spPr/>
        <p:txBody>
          <a:bodyPr/>
          <a:lstStyle/>
          <a:p>
            <a:fld id="{AC383DC2-5599-43D7-9E00-1EF46298FDA3}" type="slidenum">
              <a:rPr lang="en-IN" smtClean="0"/>
              <a:pPr/>
              <a:t>3</a:t>
            </a:fld>
            <a:endParaRPr lang="en-IN" dirty="0"/>
          </a:p>
        </p:txBody>
      </p:sp>
      <p:sp>
        <p:nvSpPr>
          <p:cNvPr id="7" name="Rectangle 6"/>
          <p:cNvSpPr/>
          <p:nvPr/>
        </p:nvSpPr>
        <p:spPr>
          <a:xfrm>
            <a:off x="3061341" y="109542"/>
            <a:ext cx="4665060" cy="646331"/>
          </a:xfrm>
          <a:prstGeom prst="rect">
            <a:avLst/>
          </a:prstGeom>
        </p:spPr>
        <p:txBody>
          <a:bodyPr wrap="none">
            <a:spAutoFit/>
          </a:bodyPr>
          <a:lstStyle/>
          <a:p>
            <a:r>
              <a:rPr lang="en-IN" sz="3600" b="1" dirty="0">
                <a:solidFill>
                  <a:srgbClr val="FF0000"/>
                </a:solidFill>
              </a:rPr>
              <a:t>GRADING SCHEME</a:t>
            </a:r>
          </a:p>
        </p:txBody>
      </p:sp>
    </p:spTree>
    <p:extLst>
      <p:ext uri="{BB962C8B-B14F-4D97-AF65-F5344CB8AC3E}">
        <p14:creationId xmlns:p14="http://schemas.microsoft.com/office/powerpoint/2010/main" val="3092748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74776" y="979741"/>
            <a:ext cx="11485948" cy="58402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1800" b="1" u="sng" dirty="0">
                <a:solidFill>
                  <a:srgbClr val="FF0000"/>
                </a:solidFill>
                <a:latin typeface="Times New Roman" panose="02020603050405020304" pitchFamily="18" charset="0"/>
              </a:rPr>
              <a:t>MODULE 1 (~11 Lectures)</a:t>
            </a:r>
          </a:p>
          <a:p>
            <a:pPr>
              <a:defRPr/>
            </a:pPr>
            <a:r>
              <a:rPr lang="en-US" sz="1800" b="1" dirty="0">
                <a:solidFill>
                  <a:srgbClr val="FF0000"/>
                </a:solidFill>
                <a:latin typeface="Times New Roman" panose="02020603050405020304" pitchFamily="18" charset="0"/>
              </a:rPr>
              <a:t>Links and Joints, DOF </a:t>
            </a:r>
          </a:p>
          <a:p>
            <a:pPr>
              <a:defRPr/>
            </a:pPr>
            <a:r>
              <a:rPr lang="en-US" sz="1800" b="1" dirty="0">
                <a:solidFill>
                  <a:srgbClr val="FF0000"/>
                </a:solidFill>
                <a:latin typeface="Times New Roman" panose="02020603050405020304" pitchFamily="18" charset="0"/>
              </a:rPr>
              <a:t>Spatial Descriptions – Position and Orientation, Homogeneous Transformations</a:t>
            </a:r>
          </a:p>
          <a:p>
            <a:pPr>
              <a:defRPr/>
            </a:pPr>
            <a:r>
              <a:rPr lang="en-US" sz="1800" b="1" dirty="0">
                <a:solidFill>
                  <a:srgbClr val="FF0000"/>
                </a:solidFill>
                <a:latin typeface="Times New Roman" panose="02020603050405020304" pitchFamily="18" charset="0"/>
              </a:rPr>
              <a:t>Different Methods of describing orientation of a rigid body</a:t>
            </a:r>
          </a:p>
          <a:p>
            <a:pPr>
              <a:defRPr/>
            </a:pPr>
            <a:r>
              <a:rPr lang="en-US" sz="1800" b="1" dirty="0">
                <a:solidFill>
                  <a:srgbClr val="FF0000"/>
                </a:solidFill>
                <a:latin typeface="Times New Roman" panose="02020603050405020304" pitchFamily="18" charset="0"/>
              </a:rPr>
              <a:t>DH Parameters</a:t>
            </a:r>
          </a:p>
          <a:p>
            <a:pPr>
              <a:defRPr/>
            </a:pPr>
            <a:r>
              <a:rPr lang="en-US" sz="1800" b="1" dirty="0">
                <a:solidFill>
                  <a:srgbClr val="FF0000"/>
                </a:solidFill>
                <a:latin typeface="Times New Roman" panose="02020603050405020304" pitchFamily="18" charset="0"/>
              </a:rPr>
              <a:t>Actuation, Transmission and Sensors</a:t>
            </a:r>
          </a:p>
          <a:p>
            <a:pPr>
              <a:defRPr/>
            </a:pPr>
            <a:r>
              <a:rPr lang="en-US" sz="1800" b="1" u="sng" dirty="0">
                <a:solidFill>
                  <a:srgbClr val="000000"/>
                </a:solidFill>
                <a:latin typeface="Times New Roman" panose="02020603050405020304" pitchFamily="18" charset="0"/>
              </a:rPr>
              <a:t>MODULE 2 (~12 Lectures)</a:t>
            </a:r>
          </a:p>
          <a:p>
            <a:pPr>
              <a:defRPr/>
            </a:pPr>
            <a:r>
              <a:rPr lang="en-US" sz="1800" dirty="0">
                <a:solidFill>
                  <a:srgbClr val="000000"/>
                </a:solidFill>
                <a:latin typeface="Times New Roman" panose="02020603050405020304" pitchFamily="18" charset="0"/>
              </a:rPr>
              <a:t>Serial Robots – Forward and Inverse Kinematics </a:t>
            </a:r>
          </a:p>
          <a:p>
            <a:pPr>
              <a:defRPr/>
            </a:pPr>
            <a:r>
              <a:rPr lang="en-US" sz="1800" dirty="0">
                <a:solidFill>
                  <a:srgbClr val="000000"/>
                </a:solidFill>
                <a:latin typeface="Times New Roman" panose="02020603050405020304" pitchFamily="18" charset="0"/>
              </a:rPr>
              <a:t>Velocity and Static analysis of manipulators</a:t>
            </a:r>
          </a:p>
          <a:p>
            <a:pPr>
              <a:defRPr/>
            </a:pPr>
            <a:r>
              <a:rPr lang="en-US" sz="1800" dirty="0">
                <a:solidFill>
                  <a:srgbClr val="000000"/>
                </a:solidFill>
                <a:latin typeface="Times New Roman" panose="02020603050405020304" pitchFamily="18" charset="0"/>
              </a:rPr>
              <a:t>Mechanism Design</a:t>
            </a:r>
          </a:p>
          <a:p>
            <a:pPr>
              <a:defRPr/>
            </a:pPr>
            <a:r>
              <a:rPr lang="en-US" sz="1800" b="1" u="sng" dirty="0">
                <a:solidFill>
                  <a:srgbClr val="000000"/>
                </a:solidFill>
                <a:latin typeface="Times New Roman" panose="02020603050405020304" pitchFamily="18" charset="0"/>
              </a:rPr>
              <a:t>MODULE 3 (~16 Lectures)</a:t>
            </a:r>
          </a:p>
          <a:p>
            <a:pPr>
              <a:defRPr/>
            </a:pPr>
            <a:r>
              <a:rPr lang="en-US" sz="1800" dirty="0">
                <a:solidFill>
                  <a:srgbClr val="000000"/>
                </a:solidFill>
                <a:latin typeface="Times New Roman" panose="02020603050405020304" pitchFamily="18" charset="0"/>
              </a:rPr>
              <a:t>Trajectory planning </a:t>
            </a:r>
          </a:p>
          <a:p>
            <a:pPr>
              <a:defRPr/>
            </a:pPr>
            <a:r>
              <a:rPr lang="en-US" sz="1800" dirty="0">
                <a:solidFill>
                  <a:srgbClr val="000000"/>
                </a:solidFill>
                <a:latin typeface="Times New Roman" panose="02020603050405020304" pitchFamily="18" charset="0"/>
              </a:rPr>
              <a:t>Dynamics of robots</a:t>
            </a:r>
          </a:p>
          <a:p>
            <a:pPr>
              <a:defRPr/>
            </a:pPr>
            <a:r>
              <a:rPr lang="en-US" sz="1800" b="1" u="sng" dirty="0">
                <a:solidFill>
                  <a:srgbClr val="000000"/>
                </a:solidFill>
                <a:latin typeface="Times New Roman" panose="02020603050405020304" pitchFamily="18" charset="0"/>
              </a:rPr>
              <a:t>MODULE 4 (~ 6 Lectures)</a:t>
            </a:r>
          </a:p>
          <a:p>
            <a:pPr>
              <a:defRPr/>
            </a:pPr>
            <a:r>
              <a:rPr lang="en-US" sz="1800" dirty="0">
                <a:solidFill>
                  <a:srgbClr val="000000"/>
                </a:solidFill>
                <a:latin typeface="Times New Roman" panose="02020603050405020304" pitchFamily="18" charset="0"/>
              </a:rPr>
              <a:t>Parallel robots </a:t>
            </a:r>
          </a:p>
        </p:txBody>
      </p:sp>
      <p:pic>
        <p:nvPicPr>
          <p:cNvPr id="4" name="Picture 3"/>
          <p:cNvPicPr>
            <a:picLocks noChangeAspect="1"/>
          </p:cNvPicPr>
          <p:nvPr/>
        </p:nvPicPr>
        <p:blipFill>
          <a:blip r:embed="rId2"/>
          <a:stretch>
            <a:fillRect/>
          </a:stretch>
        </p:blipFill>
        <p:spPr>
          <a:xfrm>
            <a:off x="11203574" y="0"/>
            <a:ext cx="978779" cy="979741"/>
          </a:xfrm>
          <a:prstGeom prst="rect">
            <a:avLst/>
          </a:prstGeom>
        </p:spPr>
      </p:pic>
      <p:sp>
        <p:nvSpPr>
          <p:cNvPr id="7" name="Slide Number Placeholder 6"/>
          <p:cNvSpPr>
            <a:spLocks noGrp="1"/>
          </p:cNvSpPr>
          <p:nvPr>
            <p:ph type="sldNum" sz="quarter" idx="12"/>
          </p:nvPr>
        </p:nvSpPr>
        <p:spPr/>
        <p:txBody>
          <a:bodyPr/>
          <a:lstStyle/>
          <a:p>
            <a:pPr>
              <a:defRPr/>
            </a:pPr>
            <a:fld id="{AC383DC2-5599-43D7-9E00-1EF46298FDA3}" type="slidenum">
              <a:rPr lang="en-IN" smtClean="0"/>
              <a:pPr>
                <a:defRPr/>
              </a:pPr>
              <a:t>4</a:t>
            </a:fld>
            <a:endParaRPr lang="en-IN"/>
          </a:p>
        </p:txBody>
      </p:sp>
      <p:sp>
        <p:nvSpPr>
          <p:cNvPr id="3" name="Rectangle 2"/>
          <p:cNvSpPr/>
          <p:nvPr/>
        </p:nvSpPr>
        <p:spPr>
          <a:xfrm>
            <a:off x="326572" y="86943"/>
            <a:ext cx="10719706" cy="707886"/>
          </a:xfrm>
          <a:prstGeom prst="rect">
            <a:avLst/>
          </a:prstGeom>
        </p:spPr>
        <p:txBody>
          <a:bodyPr wrap="square">
            <a:spAutoFit/>
          </a:bodyPr>
          <a:lstStyle/>
          <a:p>
            <a:r>
              <a:rPr lang="en-IN" sz="4000" b="1" cap="all" spc="200" dirty="0">
                <a:solidFill>
                  <a:srgbClr val="FF0000"/>
                </a:solidFill>
              </a:rPr>
              <a:t>ROUGH OUTLINE OF THE COURSE</a:t>
            </a:r>
            <a:endParaRPr lang="en-IN" dirty="0">
              <a:solidFill>
                <a:srgbClr val="000000"/>
              </a:solidFill>
            </a:endParaRPr>
          </a:p>
        </p:txBody>
      </p:sp>
    </p:spTree>
    <p:extLst>
      <p:ext uri="{BB962C8B-B14F-4D97-AF65-F5344CB8AC3E}">
        <p14:creationId xmlns:p14="http://schemas.microsoft.com/office/powerpoint/2010/main" val="3616341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7828" y="191814"/>
            <a:ext cx="9601200" cy="1006366"/>
          </a:xfrm>
        </p:spPr>
        <p:txBody>
          <a:bodyPr>
            <a:normAutofit fontScale="90000"/>
          </a:bodyPr>
          <a:lstStyle/>
          <a:p>
            <a:pPr algn="ctr"/>
            <a:r>
              <a:rPr lang="en-IN" sz="6000" b="1" dirty="0" smtClean="0">
                <a:solidFill>
                  <a:srgbClr val="FF0000"/>
                </a:solidFill>
              </a:rPr>
              <a:t>TEXTBOOKS</a:t>
            </a:r>
            <a:endParaRPr lang="en-IN" sz="6000" b="1" dirty="0">
              <a:solidFill>
                <a:srgbClr val="FF0000"/>
              </a:solidFill>
            </a:endParaRPr>
          </a:p>
        </p:txBody>
      </p:sp>
      <p:sp>
        <p:nvSpPr>
          <p:cNvPr id="3" name="Content Placeholder 2"/>
          <p:cNvSpPr>
            <a:spLocks noGrp="1"/>
          </p:cNvSpPr>
          <p:nvPr>
            <p:ph idx="1"/>
          </p:nvPr>
        </p:nvSpPr>
        <p:spPr>
          <a:xfrm>
            <a:off x="1392621" y="1298027"/>
            <a:ext cx="9601200" cy="4766442"/>
          </a:xfrm>
        </p:spPr>
        <p:txBody>
          <a:bodyPr>
            <a:noAutofit/>
          </a:bodyPr>
          <a:lstStyle/>
          <a:p>
            <a:r>
              <a:rPr lang="en-IN" sz="2800" dirty="0">
                <a:latin typeface="Times New Roman" panose="02020603050405020304" pitchFamily="18" charset="0"/>
              </a:rPr>
              <a:t>Fu. K.S., Gonzalez R.C. and Lee C.S.G., Robotics: Control, Sensing, Vision and Intelligence, Tata McGraw Hill, 2008. </a:t>
            </a:r>
            <a:endParaRPr lang="en-IN" sz="2800" dirty="0" smtClean="0">
              <a:latin typeface="Times New Roman" panose="02020603050405020304" pitchFamily="18" charset="0"/>
            </a:endParaRPr>
          </a:p>
          <a:p>
            <a:r>
              <a:rPr lang="en-IN" sz="2800" dirty="0" err="1" smtClean="0">
                <a:latin typeface="Times New Roman" panose="02020603050405020304" pitchFamily="18" charset="0"/>
              </a:rPr>
              <a:t>Ghosal</a:t>
            </a:r>
            <a:r>
              <a:rPr lang="en-IN" sz="2800" dirty="0" smtClean="0">
                <a:latin typeface="Times New Roman" panose="02020603050405020304" pitchFamily="18" charset="0"/>
              </a:rPr>
              <a:t> </a:t>
            </a:r>
            <a:r>
              <a:rPr lang="en-IN" sz="2800" dirty="0">
                <a:latin typeface="Times New Roman" panose="02020603050405020304" pitchFamily="18" charset="0"/>
              </a:rPr>
              <a:t>A. Robotics: Fundamental Concepts and Analysis, Oxford University Press, 2006. </a:t>
            </a:r>
            <a:endParaRPr lang="en-IN" sz="2800" dirty="0" smtClean="0">
              <a:latin typeface="Times New Roman" panose="02020603050405020304" pitchFamily="18" charset="0"/>
            </a:endParaRPr>
          </a:p>
          <a:p>
            <a:r>
              <a:rPr lang="en-IN" sz="2800" dirty="0" smtClean="0">
                <a:latin typeface="Times New Roman" panose="02020603050405020304" pitchFamily="18" charset="0"/>
              </a:rPr>
              <a:t>Craig </a:t>
            </a:r>
            <a:r>
              <a:rPr lang="en-IN" sz="2800" dirty="0">
                <a:latin typeface="Times New Roman" panose="02020603050405020304" pitchFamily="18" charset="0"/>
              </a:rPr>
              <a:t>J.J., Introduction to Robotics – Mechanics and Control, Pearson Prentice Hall, 2005. </a:t>
            </a:r>
            <a:endParaRPr lang="en-IN" sz="2800" dirty="0" smtClean="0">
              <a:latin typeface="Times New Roman" panose="02020603050405020304" pitchFamily="18" charset="0"/>
            </a:endParaRPr>
          </a:p>
          <a:p>
            <a:r>
              <a:rPr lang="en-IN" sz="2800" dirty="0" err="1" smtClean="0">
                <a:latin typeface="Times New Roman" panose="02020603050405020304" pitchFamily="18" charset="0"/>
              </a:rPr>
              <a:t>Saha</a:t>
            </a:r>
            <a:r>
              <a:rPr lang="en-IN" sz="2800" dirty="0">
                <a:latin typeface="Times New Roman" panose="02020603050405020304" pitchFamily="18" charset="0"/>
              </a:rPr>
              <a:t>. S.K., Introduction to Robotics, McGraw Hill Education (India) Private Limited, 2014. </a:t>
            </a:r>
            <a:endParaRPr lang="en-IN" sz="2800" dirty="0" smtClean="0">
              <a:latin typeface="Times New Roman" panose="02020603050405020304" pitchFamily="18" charset="0"/>
            </a:endParaRPr>
          </a:p>
          <a:p>
            <a:r>
              <a:rPr lang="en-IN" sz="2800" dirty="0" err="1" smtClean="0">
                <a:latin typeface="Times New Roman" panose="02020603050405020304" pitchFamily="18" charset="0"/>
              </a:rPr>
              <a:t>Spong</a:t>
            </a:r>
            <a:r>
              <a:rPr lang="en-IN" sz="2800" dirty="0" smtClean="0">
                <a:latin typeface="Times New Roman" panose="02020603050405020304" pitchFamily="18" charset="0"/>
              </a:rPr>
              <a:t> </a:t>
            </a:r>
            <a:r>
              <a:rPr lang="en-IN" sz="2800" dirty="0">
                <a:latin typeface="Times New Roman" panose="02020603050405020304" pitchFamily="18" charset="0"/>
              </a:rPr>
              <a:t>M.W., Hutchinson S. and </a:t>
            </a:r>
            <a:r>
              <a:rPr lang="en-IN" sz="2800" dirty="0" err="1">
                <a:latin typeface="Times New Roman" panose="02020603050405020304" pitchFamily="18" charset="0"/>
              </a:rPr>
              <a:t>Vidyasagar</a:t>
            </a:r>
            <a:r>
              <a:rPr lang="en-IN" sz="2800" dirty="0">
                <a:latin typeface="Times New Roman" panose="02020603050405020304" pitchFamily="18" charset="0"/>
              </a:rPr>
              <a:t> M., Robot </a:t>
            </a:r>
            <a:r>
              <a:rPr lang="en-IN" sz="2800" dirty="0" err="1">
                <a:latin typeface="Times New Roman" panose="02020603050405020304" pitchFamily="18" charset="0"/>
              </a:rPr>
              <a:t>Modeling</a:t>
            </a:r>
            <a:r>
              <a:rPr lang="en-IN" sz="2800" dirty="0">
                <a:latin typeface="Times New Roman" panose="02020603050405020304" pitchFamily="18" charset="0"/>
              </a:rPr>
              <a:t> and Control, John Wiley Sons &amp; Inc., 2005.</a:t>
            </a:r>
            <a:endParaRPr lang="en-IN" sz="2800" dirty="0"/>
          </a:p>
        </p:txBody>
      </p:sp>
      <p:sp>
        <p:nvSpPr>
          <p:cNvPr id="4" name="Slide Number Placeholder 3"/>
          <p:cNvSpPr>
            <a:spLocks noGrp="1"/>
          </p:cNvSpPr>
          <p:nvPr>
            <p:ph type="sldNum" sz="quarter" idx="12"/>
          </p:nvPr>
        </p:nvSpPr>
        <p:spPr/>
        <p:txBody>
          <a:bodyPr/>
          <a:lstStyle/>
          <a:p>
            <a:fld id="{AC383DC2-5599-43D7-9E00-1EF46298FDA3}" type="slidenum">
              <a:rPr lang="en-IN" smtClean="0"/>
              <a:pPr/>
              <a:t>5</a:t>
            </a:fld>
            <a:endParaRPr lang="en-IN"/>
          </a:p>
        </p:txBody>
      </p:sp>
    </p:spTree>
    <p:extLst>
      <p:ext uri="{BB962C8B-B14F-4D97-AF65-F5344CB8AC3E}">
        <p14:creationId xmlns:p14="http://schemas.microsoft.com/office/powerpoint/2010/main" val="19812143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78905" y="2140000"/>
            <a:ext cx="11834190" cy="1385075"/>
          </a:xfrm>
        </p:spPr>
        <p:txBody>
          <a:bodyPr>
            <a:normAutofit/>
          </a:bodyPr>
          <a:lstStyle/>
          <a:p>
            <a:pPr algn="ctr"/>
            <a:r>
              <a:rPr lang="en-IN" sz="6000" dirty="0">
                <a:solidFill>
                  <a:schemeClr val="tx1"/>
                </a:solidFill>
              </a:rPr>
              <a:t>OVERVIEW OF KINEMATICS</a:t>
            </a:r>
          </a:p>
        </p:txBody>
      </p:sp>
      <p:sp>
        <p:nvSpPr>
          <p:cNvPr id="4" name="Slide Number Placeholder 3"/>
          <p:cNvSpPr>
            <a:spLocks noGrp="1"/>
          </p:cNvSpPr>
          <p:nvPr>
            <p:ph type="sldNum" sz="quarter" idx="12"/>
          </p:nvPr>
        </p:nvSpPr>
        <p:spPr/>
        <p:txBody>
          <a:bodyPr/>
          <a:lstStyle/>
          <a:p>
            <a:pPr>
              <a:defRPr/>
            </a:pPr>
            <a:fld id="{AC383DC2-5599-43D7-9E00-1EF46298FDA3}" type="slidenum">
              <a:rPr lang="en-IN" smtClean="0"/>
              <a:pPr>
                <a:defRPr/>
              </a:pPr>
              <a:t>6</a:t>
            </a:fld>
            <a:endParaRPr lang="en-IN"/>
          </a:p>
        </p:txBody>
      </p:sp>
      <p:cxnSp>
        <p:nvCxnSpPr>
          <p:cNvPr id="5" name="Straight Connector 4">
            <a:extLst>
              <a:ext uri="{FF2B5EF4-FFF2-40B4-BE49-F238E27FC236}">
                <a16:creationId xmlns="" xmlns:a16="http://schemas.microsoft.com/office/drawing/2014/main" id="{5571010F-550E-49B8-8AEC-EEC55F15ACBC}"/>
              </a:ext>
            </a:extLst>
          </p:cNvPr>
          <p:cNvCxnSpPr/>
          <p:nvPr/>
        </p:nvCxnSpPr>
        <p:spPr>
          <a:xfrm>
            <a:off x="185530" y="755374"/>
            <a:ext cx="10939152"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 xmlns:a16="http://schemas.microsoft.com/office/drawing/2014/main" id="{563833C9-17B6-4501-AE2E-4D2C08AF1E0A}"/>
              </a:ext>
            </a:extLst>
          </p:cNvPr>
          <p:cNvCxnSpPr/>
          <p:nvPr/>
        </p:nvCxnSpPr>
        <p:spPr>
          <a:xfrm>
            <a:off x="185530" y="1596887"/>
            <a:ext cx="10939152"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 xmlns:a16="http://schemas.microsoft.com/office/drawing/2014/main" id="{99865245-DA63-48CE-8C36-C8B695385BED}"/>
              </a:ext>
            </a:extLst>
          </p:cNvPr>
          <p:cNvSpPr txBox="1"/>
          <p:nvPr/>
        </p:nvSpPr>
        <p:spPr>
          <a:xfrm>
            <a:off x="2332383" y="823293"/>
            <a:ext cx="6958574" cy="707886"/>
          </a:xfrm>
          <a:prstGeom prst="rect">
            <a:avLst/>
          </a:prstGeom>
          <a:noFill/>
        </p:spPr>
        <p:txBody>
          <a:bodyPr wrap="square">
            <a:spAutoFit/>
          </a:bodyPr>
          <a:lstStyle/>
          <a:p>
            <a:pPr>
              <a:defRPr/>
            </a:pPr>
            <a:r>
              <a:rPr lang="en-IN" sz="4000" b="1" cap="all" spc="200" dirty="0">
                <a:solidFill>
                  <a:srgbClr val="000000"/>
                </a:solidFill>
              </a:rPr>
              <a:t>MODULE 1 – LECTURE 1</a:t>
            </a:r>
            <a:endParaRPr lang="en-IN" sz="4000" b="1" dirty="0">
              <a:solidFill>
                <a:srgbClr val="000000"/>
              </a:solidFill>
            </a:endParaRPr>
          </a:p>
        </p:txBody>
      </p:sp>
      <p:sp>
        <p:nvSpPr>
          <p:cNvPr id="11" name="TextBox 10">
            <a:extLst>
              <a:ext uri="{FF2B5EF4-FFF2-40B4-BE49-F238E27FC236}">
                <a16:creationId xmlns="" xmlns:a16="http://schemas.microsoft.com/office/drawing/2014/main" id="{7777605B-C374-40FB-B624-4AAFD7B63CAE}"/>
              </a:ext>
            </a:extLst>
          </p:cNvPr>
          <p:cNvSpPr txBox="1"/>
          <p:nvPr/>
        </p:nvSpPr>
        <p:spPr>
          <a:xfrm>
            <a:off x="1048102" y="6578768"/>
            <a:ext cx="2429883" cy="276999"/>
          </a:xfrm>
          <a:prstGeom prst="rect">
            <a:avLst/>
          </a:prstGeom>
          <a:noFill/>
        </p:spPr>
        <p:txBody>
          <a:bodyPr wrap="square">
            <a:spAutoFit/>
          </a:bodyPr>
          <a:lstStyle/>
          <a:p>
            <a:r>
              <a:rPr lang="en-IN" sz="1200" dirty="0">
                <a:solidFill>
                  <a:srgbClr val="000000"/>
                </a:solidFill>
              </a:rPr>
              <a:t>OVERVIEW OF KINEMATICS</a:t>
            </a:r>
          </a:p>
        </p:txBody>
      </p:sp>
    </p:spTree>
    <p:extLst>
      <p:ext uri="{BB962C8B-B14F-4D97-AF65-F5344CB8AC3E}">
        <p14:creationId xmlns:p14="http://schemas.microsoft.com/office/powerpoint/2010/main" val="1948897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566AAB54-6F84-47E9-82E6-06558FF8F020}"/>
              </a:ext>
            </a:extLst>
          </p:cNvPr>
          <p:cNvSpPr>
            <a:spLocks noGrp="1"/>
          </p:cNvSpPr>
          <p:nvPr>
            <p:ph type="sldNum" sz="quarter" idx="12"/>
          </p:nvPr>
        </p:nvSpPr>
        <p:spPr/>
        <p:txBody>
          <a:bodyPr/>
          <a:lstStyle/>
          <a:p>
            <a:fld id="{AC383DC2-5599-43D7-9E00-1EF46298FDA3}" type="slidenum">
              <a:rPr lang="en-IN" smtClean="0"/>
              <a:pPr/>
              <a:t>7</a:t>
            </a:fld>
            <a:endParaRPr lang="en-IN"/>
          </a:p>
        </p:txBody>
      </p:sp>
      <p:grpSp>
        <p:nvGrpSpPr>
          <p:cNvPr id="5" name="Group 4">
            <a:extLst>
              <a:ext uri="{FF2B5EF4-FFF2-40B4-BE49-F238E27FC236}">
                <a16:creationId xmlns="" xmlns:a16="http://schemas.microsoft.com/office/drawing/2014/main" id="{28D4E28A-7CB5-439B-B3BB-13CC97A33791}"/>
              </a:ext>
            </a:extLst>
          </p:cNvPr>
          <p:cNvGrpSpPr/>
          <p:nvPr/>
        </p:nvGrpSpPr>
        <p:grpSpPr>
          <a:xfrm>
            <a:off x="455143" y="1033483"/>
            <a:ext cx="10782819" cy="1015663"/>
            <a:chOff x="242534" y="3197488"/>
            <a:chExt cx="10782819" cy="1015663"/>
          </a:xfrm>
        </p:grpSpPr>
        <p:sp>
          <p:nvSpPr>
            <p:cNvPr id="6" name="TextBox 5">
              <a:extLst>
                <a:ext uri="{FF2B5EF4-FFF2-40B4-BE49-F238E27FC236}">
                  <a16:creationId xmlns="" xmlns:a16="http://schemas.microsoft.com/office/drawing/2014/main" id="{5D748552-AE86-4FD9-A49F-B0459BB3E542}"/>
                </a:ext>
              </a:extLst>
            </p:cNvPr>
            <p:cNvSpPr txBox="1"/>
            <p:nvPr/>
          </p:nvSpPr>
          <p:spPr>
            <a:xfrm>
              <a:off x="242534" y="3602715"/>
              <a:ext cx="3593741" cy="400110"/>
            </a:xfrm>
            <a:prstGeom prst="rect">
              <a:avLst/>
            </a:prstGeom>
            <a:noFill/>
          </p:spPr>
          <p:txBody>
            <a:bodyPr wrap="square" rtlCol="0">
              <a:spAutoFit/>
            </a:bodyPr>
            <a:lstStyle/>
            <a:p>
              <a:r>
                <a:rPr lang="en-IN" sz="2000" dirty="0">
                  <a:solidFill>
                    <a:srgbClr val="000000"/>
                  </a:solidFill>
                </a:rPr>
                <a:t>WHAT IS A MACHINE ??</a:t>
              </a:r>
            </a:p>
          </p:txBody>
        </p:sp>
        <p:sp>
          <p:nvSpPr>
            <p:cNvPr id="7" name="TextBox 6">
              <a:extLst>
                <a:ext uri="{FF2B5EF4-FFF2-40B4-BE49-F238E27FC236}">
                  <a16:creationId xmlns="" xmlns:a16="http://schemas.microsoft.com/office/drawing/2014/main" id="{2112C57C-0756-4C95-BF12-EEEEDEE199F5}"/>
                </a:ext>
              </a:extLst>
            </p:cNvPr>
            <p:cNvSpPr txBox="1"/>
            <p:nvPr/>
          </p:nvSpPr>
          <p:spPr>
            <a:xfrm>
              <a:off x="5273988" y="3197488"/>
              <a:ext cx="5751365" cy="1015663"/>
            </a:xfrm>
            <a:prstGeom prst="rect">
              <a:avLst/>
            </a:prstGeom>
            <a:noFill/>
          </p:spPr>
          <p:txBody>
            <a:bodyPr wrap="square" rtlCol="0">
              <a:spAutoFit/>
            </a:bodyPr>
            <a:lstStyle/>
            <a:p>
              <a:r>
                <a:rPr lang="en-IN" sz="2000" dirty="0">
                  <a:solidFill>
                    <a:srgbClr val="000000"/>
                  </a:solidFill>
                </a:rPr>
                <a:t>A DEVICE FOR TRANSFERRING AND TRANSFORMING MOTION AND FORCE FROM A SOURCE TO THE LOAD</a:t>
              </a:r>
            </a:p>
          </p:txBody>
        </p:sp>
        <p:sp>
          <p:nvSpPr>
            <p:cNvPr id="8" name="Right Arrow 13">
              <a:extLst>
                <a:ext uri="{FF2B5EF4-FFF2-40B4-BE49-F238E27FC236}">
                  <a16:creationId xmlns="" xmlns:a16="http://schemas.microsoft.com/office/drawing/2014/main" id="{90D7411A-C210-4FCF-9D19-18987E4677B3}"/>
                </a:ext>
              </a:extLst>
            </p:cNvPr>
            <p:cNvSpPr/>
            <p:nvPr/>
          </p:nvSpPr>
          <p:spPr>
            <a:xfrm>
              <a:off x="3836275" y="3645115"/>
              <a:ext cx="746234" cy="3153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grpSp>
      <p:sp>
        <p:nvSpPr>
          <p:cNvPr id="9" name="TextBox 8">
            <a:extLst>
              <a:ext uri="{FF2B5EF4-FFF2-40B4-BE49-F238E27FC236}">
                <a16:creationId xmlns="" xmlns:a16="http://schemas.microsoft.com/office/drawing/2014/main" id="{6C606ACA-8976-4247-AAB9-837839EDB874}"/>
              </a:ext>
            </a:extLst>
          </p:cNvPr>
          <p:cNvSpPr txBox="1"/>
          <p:nvPr/>
        </p:nvSpPr>
        <p:spPr>
          <a:xfrm>
            <a:off x="110586" y="2012477"/>
            <a:ext cx="12107918" cy="461665"/>
          </a:xfrm>
          <a:prstGeom prst="rect">
            <a:avLst/>
          </a:prstGeom>
          <a:noFill/>
        </p:spPr>
        <p:txBody>
          <a:bodyPr wrap="square" rtlCol="0">
            <a:spAutoFit/>
          </a:bodyPr>
          <a:lstStyle/>
          <a:p>
            <a:r>
              <a:rPr lang="en-IN" sz="2400" u="sng" dirty="0">
                <a:solidFill>
                  <a:srgbClr val="000000"/>
                </a:solidFill>
              </a:rPr>
              <a:t>Motion needs to be transformed as it is being transferred from the source to the load</a:t>
            </a:r>
          </a:p>
        </p:txBody>
      </p:sp>
      <p:sp>
        <p:nvSpPr>
          <p:cNvPr id="10" name="TextBox 9">
            <a:extLst>
              <a:ext uri="{FF2B5EF4-FFF2-40B4-BE49-F238E27FC236}">
                <a16:creationId xmlns="" xmlns:a16="http://schemas.microsoft.com/office/drawing/2014/main" id="{3E22C59F-16AD-4A91-89A9-F814C05E329B}"/>
              </a:ext>
            </a:extLst>
          </p:cNvPr>
          <p:cNvSpPr txBox="1"/>
          <p:nvPr/>
        </p:nvSpPr>
        <p:spPr>
          <a:xfrm>
            <a:off x="961931" y="2474738"/>
            <a:ext cx="9931474" cy="830997"/>
          </a:xfrm>
          <a:prstGeom prst="rect">
            <a:avLst/>
          </a:prstGeom>
          <a:noFill/>
        </p:spPr>
        <p:txBody>
          <a:bodyPr wrap="square" rtlCol="0">
            <a:spAutoFit/>
          </a:bodyPr>
          <a:lstStyle/>
          <a:p>
            <a:r>
              <a:rPr lang="en-IN" sz="2400" b="1" u="sng" dirty="0">
                <a:solidFill>
                  <a:srgbClr val="000000"/>
                </a:solidFill>
              </a:rPr>
              <a:t>Type of Transformation needed – decided by available input motion and desired output motion</a:t>
            </a:r>
          </a:p>
        </p:txBody>
      </p:sp>
      <p:graphicFrame>
        <p:nvGraphicFramePr>
          <p:cNvPr id="11" name="Table 10">
            <a:extLst>
              <a:ext uri="{FF2B5EF4-FFF2-40B4-BE49-F238E27FC236}">
                <a16:creationId xmlns="" xmlns:a16="http://schemas.microsoft.com/office/drawing/2014/main" id="{AA1C972D-EEFC-4695-8506-2E0FCBC5E45D}"/>
              </a:ext>
            </a:extLst>
          </p:cNvPr>
          <p:cNvGraphicFramePr>
            <a:graphicFrameLocks noGrp="1"/>
          </p:cNvGraphicFramePr>
          <p:nvPr>
            <p:extLst>
              <p:ext uri="{D42A27DB-BD31-4B8C-83A1-F6EECF244321}">
                <p14:modId xmlns:p14="http://schemas.microsoft.com/office/powerpoint/2010/main" val="1306444278"/>
              </p:ext>
            </p:extLst>
          </p:nvPr>
        </p:nvGraphicFramePr>
        <p:xfrm>
          <a:off x="179208" y="3301445"/>
          <a:ext cx="10762594" cy="2814320"/>
        </p:xfrm>
        <a:graphic>
          <a:graphicData uri="http://schemas.openxmlformats.org/drawingml/2006/table">
            <a:tbl>
              <a:tblPr firstRow="1" bandRow="1">
                <a:tableStyleId>{5C22544A-7EE6-4342-B048-85BDC9FD1C3A}</a:tableStyleId>
              </a:tblPr>
              <a:tblGrid>
                <a:gridCol w="5381297">
                  <a:extLst>
                    <a:ext uri="{9D8B030D-6E8A-4147-A177-3AD203B41FA5}">
                      <a16:colId xmlns="" xmlns:a16="http://schemas.microsoft.com/office/drawing/2014/main" val="3800900282"/>
                    </a:ext>
                  </a:extLst>
                </a:gridCol>
                <a:gridCol w="5381297">
                  <a:extLst>
                    <a:ext uri="{9D8B030D-6E8A-4147-A177-3AD203B41FA5}">
                      <a16:colId xmlns="" xmlns:a16="http://schemas.microsoft.com/office/drawing/2014/main" val="2942634644"/>
                    </a:ext>
                  </a:extLst>
                </a:gridCol>
              </a:tblGrid>
              <a:tr h="370840">
                <a:tc>
                  <a:txBody>
                    <a:bodyPr/>
                    <a:lstStyle/>
                    <a:p>
                      <a:pPr algn="ctr"/>
                      <a:r>
                        <a:rPr lang="en-IN" dirty="0"/>
                        <a:t>AVAILABLE INPUT MOTION</a:t>
                      </a:r>
                    </a:p>
                  </a:txBody>
                  <a:tcPr/>
                </a:tc>
                <a:tc>
                  <a:txBody>
                    <a:bodyPr/>
                    <a:lstStyle/>
                    <a:p>
                      <a:pPr algn="ctr"/>
                      <a:r>
                        <a:rPr lang="en-IN" dirty="0"/>
                        <a:t>DESIRED OUTPUT MOTION</a:t>
                      </a:r>
                    </a:p>
                  </a:txBody>
                  <a:tcPr/>
                </a:tc>
                <a:extLst>
                  <a:ext uri="{0D108BD9-81ED-4DB2-BD59-A6C34878D82A}">
                    <a16:rowId xmlns="" xmlns:a16="http://schemas.microsoft.com/office/drawing/2014/main" val="3111652344"/>
                  </a:ext>
                </a:extLst>
              </a:tr>
              <a:tr h="370840">
                <a:tc>
                  <a:txBody>
                    <a:bodyPr/>
                    <a:lstStyle/>
                    <a:p>
                      <a:pPr algn="ctr"/>
                      <a:r>
                        <a:rPr lang="en-IN" dirty="0"/>
                        <a:t>Continuous Rotation</a:t>
                      </a:r>
                    </a:p>
                  </a:txBody>
                  <a:tcPr/>
                </a:tc>
                <a:tc>
                  <a:txBody>
                    <a:bodyPr/>
                    <a:lstStyle/>
                    <a:p>
                      <a:pPr algn="ctr"/>
                      <a:r>
                        <a:rPr lang="en-IN" dirty="0"/>
                        <a:t>Rectilinear Motion</a:t>
                      </a:r>
                    </a:p>
                  </a:txBody>
                  <a:tcPr/>
                </a:tc>
                <a:extLst>
                  <a:ext uri="{0D108BD9-81ED-4DB2-BD59-A6C34878D82A}">
                    <a16:rowId xmlns="" xmlns:a16="http://schemas.microsoft.com/office/drawing/2014/main" val="180190359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a:t>Rectilinear Motion</a:t>
                      </a:r>
                    </a:p>
                  </a:txBody>
                  <a:tcPr/>
                </a:tc>
                <a:tc>
                  <a:txBody>
                    <a:bodyPr/>
                    <a:lstStyle/>
                    <a:p>
                      <a:pPr algn="ctr"/>
                      <a:r>
                        <a:rPr lang="en-IN" dirty="0"/>
                        <a:t>Continuous Rotation</a:t>
                      </a:r>
                    </a:p>
                  </a:txBody>
                  <a:tcPr/>
                </a:tc>
                <a:extLst>
                  <a:ext uri="{0D108BD9-81ED-4DB2-BD59-A6C34878D82A}">
                    <a16:rowId xmlns="" xmlns:a16="http://schemas.microsoft.com/office/drawing/2014/main" val="2783230372"/>
                  </a:ext>
                </a:extLst>
              </a:tr>
              <a:tr h="370840">
                <a:tc>
                  <a:txBody>
                    <a:bodyPr/>
                    <a:lstStyle/>
                    <a:p>
                      <a:pPr algn="ctr"/>
                      <a:r>
                        <a:rPr lang="en-IN" dirty="0"/>
                        <a:t>Continuous Rotation</a:t>
                      </a:r>
                    </a:p>
                  </a:txBody>
                  <a:tcPr/>
                </a:tc>
                <a:tc>
                  <a:txBody>
                    <a:bodyPr/>
                    <a:lstStyle/>
                    <a:p>
                      <a:pPr algn="ctr"/>
                      <a:r>
                        <a:rPr lang="en-IN" dirty="0"/>
                        <a:t>To and Fro Oscillation</a:t>
                      </a:r>
                    </a:p>
                  </a:txBody>
                  <a:tcPr/>
                </a:tc>
                <a:extLst>
                  <a:ext uri="{0D108BD9-81ED-4DB2-BD59-A6C34878D82A}">
                    <a16:rowId xmlns="" xmlns:a16="http://schemas.microsoft.com/office/drawing/2014/main" val="2212037107"/>
                  </a:ext>
                </a:extLst>
              </a:tr>
              <a:tr h="370840">
                <a:tc>
                  <a:txBody>
                    <a:bodyPr/>
                    <a:lstStyle/>
                    <a:p>
                      <a:pPr algn="ctr"/>
                      <a:r>
                        <a:rPr lang="en-IN" dirty="0"/>
                        <a:t>To and Fro Oscillation</a:t>
                      </a:r>
                    </a:p>
                  </a:txBody>
                  <a:tcPr/>
                </a:tc>
                <a:tc>
                  <a:txBody>
                    <a:bodyPr/>
                    <a:lstStyle/>
                    <a:p>
                      <a:pPr algn="ctr"/>
                      <a:r>
                        <a:rPr lang="en-IN" dirty="0"/>
                        <a:t>Continuous Rotation</a:t>
                      </a:r>
                    </a:p>
                  </a:txBody>
                  <a:tcPr/>
                </a:tc>
                <a:extLst>
                  <a:ext uri="{0D108BD9-81ED-4DB2-BD59-A6C34878D82A}">
                    <a16:rowId xmlns="" xmlns:a16="http://schemas.microsoft.com/office/drawing/2014/main" val="3260897643"/>
                  </a:ext>
                </a:extLst>
              </a:tr>
              <a:tr h="5029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a:t>Continuous Rotation</a:t>
                      </a:r>
                      <a:r>
                        <a:rPr lang="en-IN" baseline="0" dirty="0"/>
                        <a:t> (Different Speed)</a:t>
                      </a:r>
                      <a:endParaRPr lang="en-IN"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a:t>Continuous Rotation</a:t>
                      </a:r>
                      <a:r>
                        <a:rPr lang="en-IN" baseline="0" dirty="0"/>
                        <a:t> (Different Speed)</a:t>
                      </a:r>
                      <a:endParaRPr lang="en-IN" dirty="0"/>
                    </a:p>
                  </a:txBody>
                  <a:tcPr/>
                </a:tc>
                <a:extLst>
                  <a:ext uri="{0D108BD9-81ED-4DB2-BD59-A6C34878D82A}">
                    <a16:rowId xmlns="" xmlns:a16="http://schemas.microsoft.com/office/drawing/2014/main" val="1682036898"/>
                  </a:ext>
                </a:extLst>
              </a:tr>
              <a:tr h="457200">
                <a:tc>
                  <a:txBody>
                    <a:bodyPr/>
                    <a:lstStyle/>
                    <a:p>
                      <a:pPr algn="ctr"/>
                      <a:r>
                        <a:rPr lang="en-IN" dirty="0"/>
                        <a:t>Continuous Rotation</a:t>
                      </a:r>
                    </a:p>
                  </a:txBody>
                  <a:tcPr/>
                </a:tc>
                <a:tc>
                  <a:txBody>
                    <a:bodyPr/>
                    <a:lstStyle/>
                    <a:p>
                      <a:pPr algn="ctr"/>
                      <a:r>
                        <a:rPr lang="en-IN" dirty="0"/>
                        <a:t>Angular Oscillation</a:t>
                      </a:r>
                    </a:p>
                  </a:txBody>
                  <a:tcPr/>
                </a:tc>
                <a:extLst>
                  <a:ext uri="{0D108BD9-81ED-4DB2-BD59-A6C34878D82A}">
                    <a16:rowId xmlns="" xmlns:a16="http://schemas.microsoft.com/office/drawing/2014/main" val="483078519"/>
                  </a:ext>
                </a:extLst>
              </a:tr>
            </a:tbl>
          </a:graphicData>
        </a:graphic>
      </p:graphicFrame>
      <p:sp>
        <p:nvSpPr>
          <p:cNvPr id="12" name="Rectangle 11"/>
          <p:cNvSpPr/>
          <p:nvPr/>
        </p:nvSpPr>
        <p:spPr>
          <a:xfrm>
            <a:off x="1075161" y="159761"/>
            <a:ext cx="8822871" cy="523220"/>
          </a:xfrm>
          <a:prstGeom prst="rect">
            <a:avLst/>
          </a:prstGeom>
        </p:spPr>
        <p:txBody>
          <a:bodyPr wrap="square">
            <a:spAutoFit/>
          </a:bodyPr>
          <a:lstStyle/>
          <a:p>
            <a:r>
              <a:rPr lang="en-US" sz="2800" b="1" cap="all" spc="200" dirty="0">
                <a:solidFill>
                  <a:srgbClr val="FF0000"/>
                </a:solidFill>
              </a:rPr>
              <a:t>OVERVIEW OF KINEMATICS OF MACHINES</a:t>
            </a:r>
            <a:endParaRPr lang="en-IN" dirty="0">
              <a:solidFill>
                <a:srgbClr val="000000"/>
              </a:solidFill>
            </a:endParaRPr>
          </a:p>
        </p:txBody>
      </p:sp>
      <p:sp>
        <p:nvSpPr>
          <p:cNvPr id="13" name="TextBox 12">
            <a:extLst>
              <a:ext uri="{FF2B5EF4-FFF2-40B4-BE49-F238E27FC236}">
                <a16:creationId xmlns="" xmlns:a16="http://schemas.microsoft.com/office/drawing/2014/main" id="{7777605B-C374-40FB-B624-4AAFD7B63CAE}"/>
              </a:ext>
            </a:extLst>
          </p:cNvPr>
          <p:cNvSpPr txBox="1"/>
          <p:nvPr/>
        </p:nvSpPr>
        <p:spPr>
          <a:xfrm>
            <a:off x="1048102" y="6578768"/>
            <a:ext cx="2429883" cy="276999"/>
          </a:xfrm>
          <a:prstGeom prst="rect">
            <a:avLst/>
          </a:prstGeom>
          <a:noFill/>
        </p:spPr>
        <p:txBody>
          <a:bodyPr wrap="square">
            <a:spAutoFit/>
          </a:bodyPr>
          <a:lstStyle/>
          <a:p>
            <a:r>
              <a:rPr lang="en-IN" sz="1200" dirty="0">
                <a:solidFill>
                  <a:srgbClr val="000000"/>
                </a:solidFill>
              </a:rPr>
              <a:t>OVERVIEW OF KINEMATICS</a:t>
            </a:r>
          </a:p>
        </p:txBody>
      </p:sp>
    </p:spTree>
    <p:extLst>
      <p:ext uri="{BB962C8B-B14F-4D97-AF65-F5344CB8AC3E}">
        <p14:creationId xmlns:p14="http://schemas.microsoft.com/office/powerpoint/2010/main" val="1685659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567EF728-E551-48DF-856D-3CF87118048F}"/>
              </a:ext>
            </a:extLst>
          </p:cNvPr>
          <p:cNvSpPr>
            <a:spLocks noGrp="1"/>
          </p:cNvSpPr>
          <p:nvPr>
            <p:ph type="sldNum" sz="quarter" idx="12"/>
          </p:nvPr>
        </p:nvSpPr>
        <p:spPr/>
        <p:txBody>
          <a:bodyPr/>
          <a:lstStyle/>
          <a:p>
            <a:fld id="{AC383DC2-5599-43D7-9E00-1EF46298FDA3}" type="slidenum">
              <a:rPr lang="en-IN" smtClean="0"/>
              <a:pPr/>
              <a:t>8</a:t>
            </a:fld>
            <a:endParaRPr lang="en-IN"/>
          </a:p>
        </p:txBody>
      </p:sp>
      <p:pic>
        <p:nvPicPr>
          <p:cNvPr id="5" name="Picture 4">
            <a:extLst>
              <a:ext uri="{FF2B5EF4-FFF2-40B4-BE49-F238E27FC236}">
                <a16:creationId xmlns="" xmlns:a16="http://schemas.microsoft.com/office/drawing/2014/main" id="{F0AFF967-4293-4DFB-9D3C-9FB45CBD30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585" y="881625"/>
            <a:ext cx="7307036" cy="3319156"/>
          </a:xfrm>
          <a:prstGeom prst="rect">
            <a:avLst/>
          </a:prstGeom>
        </p:spPr>
      </p:pic>
      <p:sp>
        <p:nvSpPr>
          <p:cNvPr id="6" name="TextBox 5">
            <a:extLst>
              <a:ext uri="{FF2B5EF4-FFF2-40B4-BE49-F238E27FC236}">
                <a16:creationId xmlns="" xmlns:a16="http://schemas.microsoft.com/office/drawing/2014/main" id="{05DD4734-CC73-4167-B920-98BB893F137A}"/>
              </a:ext>
            </a:extLst>
          </p:cNvPr>
          <p:cNvSpPr txBox="1"/>
          <p:nvPr/>
        </p:nvSpPr>
        <p:spPr>
          <a:xfrm>
            <a:off x="2240623" y="2783063"/>
            <a:ext cx="1151235" cy="461665"/>
          </a:xfrm>
          <a:prstGeom prst="rect">
            <a:avLst/>
          </a:prstGeom>
          <a:noFill/>
        </p:spPr>
        <p:txBody>
          <a:bodyPr wrap="square" rtlCol="0">
            <a:spAutoFit/>
          </a:bodyPr>
          <a:lstStyle/>
          <a:p>
            <a:r>
              <a:rPr lang="en-IN" sz="2400" dirty="0">
                <a:solidFill>
                  <a:srgbClr val="FFFFFF"/>
                </a:solidFill>
              </a:rPr>
              <a:t>LATHE</a:t>
            </a:r>
          </a:p>
        </p:txBody>
      </p:sp>
      <p:sp>
        <p:nvSpPr>
          <p:cNvPr id="7" name="TextBox 6">
            <a:extLst>
              <a:ext uri="{FF2B5EF4-FFF2-40B4-BE49-F238E27FC236}">
                <a16:creationId xmlns="" xmlns:a16="http://schemas.microsoft.com/office/drawing/2014/main" id="{68017A52-E49D-4E1D-BD21-03D1D6F370D8}"/>
              </a:ext>
            </a:extLst>
          </p:cNvPr>
          <p:cNvSpPr txBox="1"/>
          <p:nvPr/>
        </p:nvSpPr>
        <p:spPr>
          <a:xfrm>
            <a:off x="7871100" y="947778"/>
            <a:ext cx="4076027" cy="3416320"/>
          </a:xfrm>
          <a:prstGeom prst="rect">
            <a:avLst/>
          </a:prstGeom>
          <a:noFill/>
        </p:spPr>
        <p:txBody>
          <a:bodyPr wrap="square" rtlCol="0">
            <a:spAutoFit/>
          </a:bodyPr>
          <a:lstStyle/>
          <a:p>
            <a:pPr marL="342900" indent="-342900">
              <a:buFont typeface="Arial" panose="020B0604020202020204" pitchFamily="34" charset="0"/>
              <a:buChar char="•"/>
            </a:pPr>
            <a:r>
              <a:rPr lang="en-IN" sz="2400" dirty="0">
                <a:solidFill>
                  <a:srgbClr val="000000"/>
                </a:solidFill>
              </a:rPr>
              <a:t>Input motion is available at shaft of driving motor</a:t>
            </a:r>
          </a:p>
          <a:p>
            <a:pPr marL="342900" indent="-342900">
              <a:buFont typeface="Arial" panose="020B0604020202020204" pitchFamily="34" charset="0"/>
              <a:buChar char="•"/>
            </a:pPr>
            <a:r>
              <a:rPr lang="en-US" sz="2400" dirty="0">
                <a:solidFill>
                  <a:srgbClr val="000000"/>
                </a:solidFill>
              </a:rPr>
              <a:t>This motion has to be transferred to two different locations, (</a:t>
            </a:r>
            <a:r>
              <a:rPr lang="en-US" sz="2400" dirty="0" err="1">
                <a:solidFill>
                  <a:srgbClr val="000000"/>
                </a:solidFill>
              </a:rPr>
              <a:t>i</a:t>
            </a:r>
            <a:r>
              <a:rPr lang="en-US" sz="2400" dirty="0">
                <a:solidFill>
                  <a:srgbClr val="000000"/>
                </a:solidFill>
              </a:rPr>
              <a:t>) headstock, to provide motion to the job (ii) tool post, to provide motion to the cutting tool</a:t>
            </a:r>
            <a:endParaRPr lang="en-IN" sz="2400" dirty="0">
              <a:solidFill>
                <a:srgbClr val="000000"/>
              </a:solidFill>
            </a:endParaRPr>
          </a:p>
        </p:txBody>
      </p:sp>
      <p:sp>
        <p:nvSpPr>
          <p:cNvPr id="8" name="TextBox 7">
            <a:extLst>
              <a:ext uri="{FF2B5EF4-FFF2-40B4-BE49-F238E27FC236}">
                <a16:creationId xmlns="" xmlns:a16="http://schemas.microsoft.com/office/drawing/2014/main" id="{359CE5E3-E6FF-49B7-BEAB-4BD1B3D2E55F}"/>
              </a:ext>
            </a:extLst>
          </p:cNvPr>
          <p:cNvSpPr txBox="1"/>
          <p:nvPr/>
        </p:nvSpPr>
        <p:spPr>
          <a:xfrm>
            <a:off x="-984" y="4323278"/>
            <a:ext cx="12192984" cy="2308324"/>
          </a:xfrm>
          <a:prstGeom prst="rect">
            <a:avLst/>
          </a:prstGeom>
          <a:noFill/>
        </p:spPr>
        <p:txBody>
          <a:bodyPr wrap="square" rtlCol="0">
            <a:spAutoFit/>
          </a:bodyPr>
          <a:lstStyle/>
          <a:p>
            <a:pPr marL="342900" indent="-342900">
              <a:buFont typeface="Arial" panose="020B0604020202020204" pitchFamily="34" charset="0"/>
              <a:buChar char="•"/>
            </a:pPr>
            <a:r>
              <a:rPr lang="en-IN" sz="2400" dirty="0">
                <a:solidFill>
                  <a:srgbClr val="000000"/>
                </a:solidFill>
              </a:rPr>
              <a:t>WHAT KIND OF TRANSFORMATION IS TAKING PLACE HERE ??</a:t>
            </a:r>
          </a:p>
          <a:p>
            <a:pPr marL="342900" indent="-342900">
              <a:buFont typeface="Arial" panose="020B0604020202020204" pitchFamily="34" charset="0"/>
              <a:buChar char="•"/>
            </a:pPr>
            <a:r>
              <a:rPr lang="en-US" sz="2400" dirty="0">
                <a:solidFill>
                  <a:srgbClr val="000000"/>
                </a:solidFill>
              </a:rPr>
              <a:t>The job has to rotate continuously. So, the head stock has to be rotated at different speed than for the input motor, depending on the size of the job, whereas the tool post has to move along a straight line starting from the same input motion. </a:t>
            </a:r>
          </a:p>
          <a:p>
            <a:pPr marL="342900" indent="-342900">
              <a:buFont typeface="Arial" panose="020B0604020202020204" pitchFamily="34" charset="0"/>
              <a:buChar char="•"/>
            </a:pPr>
            <a:r>
              <a:rPr lang="en-US" sz="2400" dirty="0">
                <a:solidFill>
                  <a:srgbClr val="000000"/>
                </a:solidFill>
              </a:rPr>
              <a:t>Thus, we need to have different kinds of devices to transfer and transform from the input to the output.</a:t>
            </a:r>
            <a:endParaRPr lang="en-IN" sz="2400" dirty="0">
              <a:solidFill>
                <a:srgbClr val="000000"/>
              </a:solidFill>
            </a:endParaRPr>
          </a:p>
        </p:txBody>
      </p:sp>
      <p:sp>
        <p:nvSpPr>
          <p:cNvPr id="9" name="TextBox 8">
            <a:extLst>
              <a:ext uri="{FF2B5EF4-FFF2-40B4-BE49-F238E27FC236}">
                <a16:creationId xmlns="" xmlns:a16="http://schemas.microsoft.com/office/drawing/2014/main" id="{7777605B-C374-40FB-B624-4AAFD7B63CAE}"/>
              </a:ext>
            </a:extLst>
          </p:cNvPr>
          <p:cNvSpPr txBox="1"/>
          <p:nvPr/>
        </p:nvSpPr>
        <p:spPr>
          <a:xfrm>
            <a:off x="1048102" y="6578768"/>
            <a:ext cx="2429883" cy="276999"/>
          </a:xfrm>
          <a:prstGeom prst="rect">
            <a:avLst/>
          </a:prstGeom>
          <a:noFill/>
        </p:spPr>
        <p:txBody>
          <a:bodyPr wrap="square">
            <a:spAutoFit/>
          </a:bodyPr>
          <a:lstStyle/>
          <a:p>
            <a:r>
              <a:rPr lang="en-IN" sz="1200" dirty="0">
                <a:solidFill>
                  <a:srgbClr val="000000"/>
                </a:solidFill>
              </a:rPr>
              <a:t>OVERVIEW OF KINEMATICS</a:t>
            </a:r>
          </a:p>
        </p:txBody>
      </p:sp>
    </p:spTree>
    <p:extLst>
      <p:ext uri="{BB962C8B-B14F-4D97-AF65-F5344CB8AC3E}">
        <p14:creationId xmlns:p14="http://schemas.microsoft.com/office/powerpoint/2010/main" val="8828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02B75E0A-6D2E-46C5-9CCA-A32419D84E0B}"/>
              </a:ext>
            </a:extLst>
          </p:cNvPr>
          <p:cNvSpPr>
            <a:spLocks noGrp="1"/>
          </p:cNvSpPr>
          <p:nvPr>
            <p:ph type="sldNum" sz="quarter" idx="12"/>
          </p:nvPr>
        </p:nvSpPr>
        <p:spPr/>
        <p:txBody>
          <a:bodyPr/>
          <a:lstStyle/>
          <a:p>
            <a:fld id="{AC383DC2-5599-43D7-9E00-1EF46298FDA3}" type="slidenum">
              <a:rPr lang="en-IN" smtClean="0"/>
              <a:pPr/>
              <a:t>9</a:t>
            </a:fld>
            <a:endParaRPr lang="en-IN"/>
          </a:p>
        </p:txBody>
      </p:sp>
      <p:grpSp>
        <p:nvGrpSpPr>
          <p:cNvPr id="5" name="Group 4">
            <a:extLst>
              <a:ext uri="{FF2B5EF4-FFF2-40B4-BE49-F238E27FC236}">
                <a16:creationId xmlns="" xmlns:a16="http://schemas.microsoft.com/office/drawing/2014/main" id="{2CC2ED7F-95E5-481D-A85A-B77D06033FEA}"/>
              </a:ext>
            </a:extLst>
          </p:cNvPr>
          <p:cNvGrpSpPr/>
          <p:nvPr/>
        </p:nvGrpSpPr>
        <p:grpSpPr>
          <a:xfrm>
            <a:off x="90022" y="5735268"/>
            <a:ext cx="10716099" cy="830997"/>
            <a:chOff x="393335" y="1235114"/>
            <a:chExt cx="10716099" cy="830997"/>
          </a:xfrm>
        </p:grpSpPr>
        <p:sp>
          <p:nvSpPr>
            <p:cNvPr id="6" name="TextBox 5">
              <a:extLst>
                <a:ext uri="{FF2B5EF4-FFF2-40B4-BE49-F238E27FC236}">
                  <a16:creationId xmlns="" xmlns:a16="http://schemas.microsoft.com/office/drawing/2014/main" id="{C40983AA-591B-40F0-903E-689175488094}"/>
                </a:ext>
              </a:extLst>
            </p:cNvPr>
            <p:cNvSpPr txBox="1"/>
            <p:nvPr/>
          </p:nvSpPr>
          <p:spPr>
            <a:xfrm>
              <a:off x="393335" y="1419781"/>
              <a:ext cx="2160679" cy="461665"/>
            </a:xfrm>
            <a:prstGeom prst="rect">
              <a:avLst/>
            </a:prstGeom>
            <a:noFill/>
          </p:spPr>
          <p:txBody>
            <a:bodyPr wrap="square" rtlCol="0">
              <a:spAutoFit/>
            </a:bodyPr>
            <a:lstStyle/>
            <a:p>
              <a:r>
                <a:rPr lang="en-IN" sz="2400" dirty="0">
                  <a:solidFill>
                    <a:srgbClr val="000000"/>
                  </a:solidFill>
                </a:rPr>
                <a:t>KINEMATICS</a:t>
              </a:r>
            </a:p>
          </p:txBody>
        </p:sp>
        <p:sp>
          <p:nvSpPr>
            <p:cNvPr id="7" name="Right Arrow 7">
              <a:extLst>
                <a:ext uri="{FF2B5EF4-FFF2-40B4-BE49-F238E27FC236}">
                  <a16:creationId xmlns="" xmlns:a16="http://schemas.microsoft.com/office/drawing/2014/main" id="{30F7F84A-3873-4E51-8A8D-4150FA036203}"/>
                </a:ext>
              </a:extLst>
            </p:cNvPr>
            <p:cNvSpPr/>
            <p:nvPr/>
          </p:nvSpPr>
          <p:spPr>
            <a:xfrm>
              <a:off x="2554014" y="1492958"/>
              <a:ext cx="746234" cy="3153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sp>
          <p:nvSpPr>
            <p:cNvPr id="8" name="TextBox 7">
              <a:extLst>
                <a:ext uri="{FF2B5EF4-FFF2-40B4-BE49-F238E27FC236}">
                  <a16:creationId xmlns="" xmlns:a16="http://schemas.microsoft.com/office/drawing/2014/main" id="{4977D36F-94A8-4B0A-910A-5B9341D66037}"/>
                </a:ext>
              </a:extLst>
            </p:cNvPr>
            <p:cNvSpPr txBox="1"/>
            <p:nvPr/>
          </p:nvSpPr>
          <p:spPr>
            <a:xfrm>
              <a:off x="3703441" y="1235114"/>
              <a:ext cx="7405993" cy="830997"/>
            </a:xfrm>
            <a:prstGeom prst="rect">
              <a:avLst/>
            </a:prstGeom>
            <a:noFill/>
          </p:spPr>
          <p:txBody>
            <a:bodyPr wrap="square" rtlCol="0">
              <a:spAutoFit/>
            </a:bodyPr>
            <a:lstStyle/>
            <a:p>
              <a:r>
                <a:rPr lang="en-US" sz="2400" dirty="0">
                  <a:solidFill>
                    <a:srgbClr val="000000"/>
                  </a:solidFill>
                </a:rPr>
                <a:t>deals with geometric constraint of relative motion, without any reference to the cause of the motion</a:t>
              </a:r>
              <a:endParaRPr lang="en-IN" sz="2400" dirty="0">
                <a:solidFill>
                  <a:srgbClr val="000000"/>
                </a:solidFill>
              </a:endParaRPr>
            </a:p>
          </p:txBody>
        </p:sp>
      </p:grpSp>
      <p:grpSp>
        <p:nvGrpSpPr>
          <p:cNvPr id="9" name="Group 8">
            <a:extLst>
              <a:ext uri="{FF2B5EF4-FFF2-40B4-BE49-F238E27FC236}">
                <a16:creationId xmlns="" xmlns:a16="http://schemas.microsoft.com/office/drawing/2014/main" id="{7D9D34F1-E114-4ECF-8857-E46BAB44D397}"/>
              </a:ext>
            </a:extLst>
          </p:cNvPr>
          <p:cNvGrpSpPr/>
          <p:nvPr/>
        </p:nvGrpSpPr>
        <p:grpSpPr>
          <a:xfrm>
            <a:off x="90022" y="904178"/>
            <a:ext cx="11622459" cy="3429000"/>
            <a:chOff x="10510" y="718650"/>
            <a:chExt cx="11622459" cy="3429000"/>
          </a:xfrm>
        </p:grpSpPr>
        <p:pic>
          <p:nvPicPr>
            <p:cNvPr id="10" name="Tipper 3D Animation">
              <a:hlinkClick r:id="" action="ppaction://media"/>
              <a:extLst>
                <a:ext uri="{FF2B5EF4-FFF2-40B4-BE49-F238E27FC236}">
                  <a16:creationId xmlns="" xmlns:a16="http://schemas.microsoft.com/office/drawing/2014/main" id="{1E7ABBBC-A4B3-49BA-BC9A-AB7643364B1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510" y="718650"/>
              <a:ext cx="4572000" cy="3429000"/>
            </a:xfrm>
            <a:prstGeom prst="rect">
              <a:avLst/>
            </a:prstGeom>
          </p:spPr>
        </p:pic>
        <p:sp>
          <p:nvSpPr>
            <p:cNvPr id="11" name="TextBox 10">
              <a:extLst>
                <a:ext uri="{FF2B5EF4-FFF2-40B4-BE49-F238E27FC236}">
                  <a16:creationId xmlns="" xmlns:a16="http://schemas.microsoft.com/office/drawing/2014/main" id="{F4AE2334-6F3A-44DA-B818-8E63773322A6}"/>
                </a:ext>
              </a:extLst>
            </p:cNvPr>
            <p:cNvSpPr txBox="1"/>
            <p:nvPr/>
          </p:nvSpPr>
          <p:spPr>
            <a:xfrm>
              <a:off x="4628876" y="809482"/>
              <a:ext cx="7004093"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rgbClr val="000000"/>
                  </a:solidFill>
                </a:rPr>
                <a:t>Input motion is linear – provided by hydraulic actuator and has to be transformed into rotary motion of dumping bin. </a:t>
              </a:r>
            </a:p>
            <a:p>
              <a:pPr marL="342900" indent="-342900">
                <a:buFont typeface="Arial" panose="020B0604020202020204" pitchFamily="34" charset="0"/>
                <a:buChar char="•"/>
              </a:pPr>
              <a:r>
                <a:rPr lang="en-US" sz="2400" dirty="0">
                  <a:solidFill>
                    <a:srgbClr val="000000"/>
                  </a:solidFill>
                </a:rPr>
                <a:t>linear motion at the hydraulic actuator from the input side is transferred to the bin and is also transformed into the rotary motion</a:t>
              </a:r>
              <a:endParaRPr lang="en-IN" sz="2400" dirty="0">
                <a:solidFill>
                  <a:srgbClr val="000000"/>
                </a:solidFill>
              </a:endParaRPr>
            </a:p>
          </p:txBody>
        </p:sp>
      </p:grpSp>
      <p:grpSp>
        <p:nvGrpSpPr>
          <p:cNvPr id="12" name="Group 11">
            <a:extLst>
              <a:ext uri="{FF2B5EF4-FFF2-40B4-BE49-F238E27FC236}">
                <a16:creationId xmlns="" xmlns:a16="http://schemas.microsoft.com/office/drawing/2014/main" id="{B6D95F3E-2B6C-4A3A-9555-D22574B2063E}"/>
              </a:ext>
            </a:extLst>
          </p:cNvPr>
          <p:cNvGrpSpPr/>
          <p:nvPr/>
        </p:nvGrpSpPr>
        <p:grpSpPr>
          <a:xfrm>
            <a:off x="0" y="3909809"/>
            <a:ext cx="12177036" cy="1938992"/>
            <a:chOff x="14964" y="3762422"/>
            <a:chExt cx="12177036" cy="1938992"/>
          </a:xfrm>
        </p:grpSpPr>
        <p:sp>
          <p:nvSpPr>
            <p:cNvPr id="13" name="TextBox 12">
              <a:extLst>
                <a:ext uri="{FF2B5EF4-FFF2-40B4-BE49-F238E27FC236}">
                  <a16:creationId xmlns="" xmlns:a16="http://schemas.microsoft.com/office/drawing/2014/main" id="{75DA8D8E-2F7A-43F6-BE80-00084CEB8563}"/>
                </a:ext>
              </a:extLst>
            </p:cNvPr>
            <p:cNvSpPr txBox="1"/>
            <p:nvPr/>
          </p:nvSpPr>
          <p:spPr>
            <a:xfrm>
              <a:off x="14964" y="4289409"/>
              <a:ext cx="6080220" cy="830997"/>
            </a:xfrm>
            <a:prstGeom prst="rect">
              <a:avLst/>
            </a:prstGeom>
            <a:noFill/>
          </p:spPr>
          <p:txBody>
            <a:bodyPr wrap="square" rtlCol="0">
              <a:spAutoFit/>
            </a:bodyPr>
            <a:lstStyle/>
            <a:p>
              <a:r>
                <a:rPr lang="en-US" sz="2400" b="1" dirty="0">
                  <a:solidFill>
                    <a:srgbClr val="9BAFB5">
                      <a:lumMod val="75000"/>
                    </a:srgbClr>
                  </a:solidFill>
                </a:rPr>
                <a:t>Various components undergo little deformation – can be assumed as rigid </a:t>
              </a:r>
              <a:endParaRPr lang="en-IN" sz="2400" b="1" dirty="0">
                <a:solidFill>
                  <a:srgbClr val="9BAFB5">
                    <a:lumMod val="75000"/>
                  </a:srgbClr>
                </a:solidFill>
              </a:endParaRPr>
            </a:p>
          </p:txBody>
        </p:sp>
        <p:sp>
          <p:nvSpPr>
            <p:cNvPr id="14" name="Right Arrow 13">
              <a:extLst>
                <a:ext uri="{FF2B5EF4-FFF2-40B4-BE49-F238E27FC236}">
                  <a16:creationId xmlns="" xmlns:a16="http://schemas.microsoft.com/office/drawing/2014/main" id="{2787B181-854D-44FD-B1C4-4F8673F2DB63}"/>
                </a:ext>
              </a:extLst>
            </p:cNvPr>
            <p:cNvSpPr/>
            <p:nvPr/>
          </p:nvSpPr>
          <p:spPr>
            <a:xfrm>
              <a:off x="5989386" y="4547252"/>
              <a:ext cx="561714" cy="3153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sp>
          <p:nvSpPr>
            <p:cNvPr id="15" name="TextBox 14">
              <a:extLst>
                <a:ext uri="{FF2B5EF4-FFF2-40B4-BE49-F238E27FC236}">
                  <a16:creationId xmlns="" xmlns:a16="http://schemas.microsoft.com/office/drawing/2014/main" id="{03755D28-6A72-4A44-92BE-F926673A2839}"/>
                </a:ext>
              </a:extLst>
            </p:cNvPr>
            <p:cNvSpPr txBox="1"/>
            <p:nvPr/>
          </p:nvSpPr>
          <p:spPr>
            <a:xfrm>
              <a:off x="6551100" y="3762422"/>
              <a:ext cx="5640900" cy="1938992"/>
            </a:xfrm>
            <a:prstGeom prst="rect">
              <a:avLst/>
            </a:prstGeom>
            <a:noFill/>
          </p:spPr>
          <p:txBody>
            <a:bodyPr wrap="square" rtlCol="0">
              <a:spAutoFit/>
            </a:bodyPr>
            <a:lstStyle/>
            <a:p>
              <a:r>
                <a:rPr lang="en-US" sz="2400" b="1" dirty="0">
                  <a:solidFill>
                    <a:srgbClr val="9BAFB5">
                      <a:lumMod val="75000"/>
                    </a:srgbClr>
                  </a:solidFill>
                </a:rPr>
                <a:t>Within paradigm of rigid body, relative motion between various components can be studied from the view point of geometric constraints without any reference to force </a:t>
              </a:r>
              <a:endParaRPr lang="en-IN" sz="2400" b="1" dirty="0">
                <a:solidFill>
                  <a:srgbClr val="9BAFB5">
                    <a:lumMod val="75000"/>
                  </a:srgbClr>
                </a:solidFill>
              </a:endParaRPr>
            </a:p>
          </p:txBody>
        </p:sp>
      </p:grpSp>
      <p:sp>
        <p:nvSpPr>
          <p:cNvPr id="16" name="Rectangle 15"/>
          <p:cNvSpPr/>
          <p:nvPr/>
        </p:nvSpPr>
        <p:spPr>
          <a:xfrm>
            <a:off x="2854520" y="162933"/>
            <a:ext cx="5176674" cy="523220"/>
          </a:xfrm>
          <a:prstGeom prst="rect">
            <a:avLst/>
          </a:prstGeom>
        </p:spPr>
        <p:txBody>
          <a:bodyPr wrap="none">
            <a:spAutoFit/>
          </a:bodyPr>
          <a:lstStyle/>
          <a:p>
            <a:r>
              <a:rPr lang="en-US" sz="2800" b="1" cap="all" spc="200" dirty="0">
                <a:solidFill>
                  <a:srgbClr val="FF0000"/>
                </a:solidFill>
              </a:rPr>
              <a:t>WHAT IS KINEMATICS ??</a:t>
            </a:r>
            <a:endParaRPr lang="en-IN" dirty="0">
              <a:solidFill>
                <a:srgbClr val="000000"/>
              </a:solidFill>
            </a:endParaRPr>
          </a:p>
        </p:txBody>
      </p:sp>
      <p:sp>
        <p:nvSpPr>
          <p:cNvPr id="17" name="TextBox 16">
            <a:extLst>
              <a:ext uri="{FF2B5EF4-FFF2-40B4-BE49-F238E27FC236}">
                <a16:creationId xmlns="" xmlns:a16="http://schemas.microsoft.com/office/drawing/2014/main" id="{7777605B-C374-40FB-B624-4AAFD7B63CAE}"/>
              </a:ext>
            </a:extLst>
          </p:cNvPr>
          <p:cNvSpPr txBox="1"/>
          <p:nvPr/>
        </p:nvSpPr>
        <p:spPr>
          <a:xfrm>
            <a:off x="1048102" y="6578768"/>
            <a:ext cx="2429883" cy="276999"/>
          </a:xfrm>
          <a:prstGeom prst="rect">
            <a:avLst/>
          </a:prstGeom>
          <a:noFill/>
        </p:spPr>
        <p:txBody>
          <a:bodyPr wrap="square">
            <a:spAutoFit/>
          </a:bodyPr>
          <a:lstStyle/>
          <a:p>
            <a:r>
              <a:rPr lang="en-IN" sz="1200" dirty="0">
                <a:solidFill>
                  <a:srgbClr val="000000"/>
                </a:solidFill>
              </a:rPr>
              <a:t>OVERVIEW OF KINEMATICS</a:t>
            </a:r>
          </a:p>
        </p:txBody>
      </p:sp>
    </p:spTree>
    <p:extLst>
      <p:ext uri="{BB962C8B-B14F-4D97-AF65-F5344CB8AC3E}">
        <p14:creationId xmlns:p14="http://schemas.microsoft.com/office/powerpoint/2010/main" val="4087602193"/>
      </p:ext>
    </p:extLst>
  </p:cSld>
  <p:clrMapOvr>
    <a:masterClrMapping/>
  </p:clrMapOvr>
  <p:timing>
    <p:tnLst>
      <p:par>
        <p:cTn id="1" dur="indefinite" restart="never" nodeType="tmRoot">
          <p:childTnLst>
            <p:video>
              <p:cMediaNode vol="80000">
                <p:cTn id="2" fill="hold" display="0">
                  <p:stCondLst>
                    <p:cond delay="indefinite"/>
                  </p:stCondLst>
                </p:cTn>
                <p:tgtEl>
                  <p:spTgt spid="10"/>
                </p:tgtEl>
              </p:cMediaNode>
            </p:video>
          </p:childTnLst>
        </p:cTn>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 xmlns:thm15="http://schemas.microsoft.com/office/thememl/2012/main" name="Parcel" id="{8BEC4385-4EB9-4D53-BFB5-0EA123736B6D}" vid="{4DB32801-28C0-48B0-8C1D-A9A58613615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 xmlns:thm15="http://schemas.microsoft.com/office/thememl/2012/main" name="Parcel" id="{8BEC4385-4EB9-4D53-BFB5-0EA123736B6D}" vid="{4DB32801-28C0-48B0-8C1D-A9A58613615A}"/>
    </a:ext>
  </a:extLst>
</a:theme>
</file>

<file path=ppt/theme/theme4.xml><?xml version="1.0" encoding="utf-8"?>
<a:theme xmlns:a="http://schemas.openxmlformats.org/drawingml/2006/main" name="2_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 xmlns:thm15="http://schemas.microsoft.com/office/thememl/2012/main" name="Parcel" id="{8BEC4385-4EB9-4D53-BFB5-0EA123736B6D}" vid="{4DB32801-28C0-48B0-8C1D-A9A58613615A}"/>
    </a:ext>
  </a:extLst>
</a:theme>
</file>

<file path=ppt/theme/theme5.xml><?xml version="1.0" encoding="utf-8"?>
<a:theme xmlns:a="http://schemas.openxmlformats.org/drawingml/2006/main" name="3_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 xmlns:thm15="http://schemas.microsoft.com/office/thememl/2012/main" name="Parcel" id="{8BEC4385-4EB9-4D53-BFB5-0EA123736B6D}" vid="{4DB32801-28C0-48B0-8C1D-A9A58613615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BCA0FA0B73C10419394ECD9BD78E104" ma:contentTypeVersion="2" ma:contentTypeDescription="Create a new document." ma:contentTypeScope="" ma:versionID="2582bdc231b871537fb2afd73a658e81">
  <xsd:schema xmlns:xsd="http://www.w3.org/2001/XMLSchema" xmlns:xs="http://www.w3.org/2001/XMLSchema" xmlns:p="http://schemas.microsoft.com/office/2006/metadata/properties" xmlns:ns2="06542a38-ed6b-4c6d-9af6-d23f2a35ffc3" targetNamespace="http://schemas.microsoft.com/office/2006/metadata/properties" ma:root="true" ma:fieldsID="35e5048dc86ddf30e3250299f221977c" ns2:_="">
    <xsd:import namespace="06542a38-ed6b-4c6d-9af6-d23f2a35ffc3"/>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542a38-ed6b-4c6d-9af6-d23f2a35ffc3"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06542a38-ed6b-4c6d-9af6-d23f2a35ffc3">
      <UserInfo>
        <DisplayName>Basireddy Sandeep Reddy</DisplayName>
        <AccountId>11</AccountId>
        <AccountType/>
      </UserInfo>
      <UserInfo>
        <DisplayName>Grp_ME201M_July_2021 Members</DisplayName>
        <AccountId>7</AccountId>
        <AccountType/>
      </UserInfo>
    </SharedWithUsers>
  </documentManagement>
</p:properties>
</file>

<file path=customXml/itemProps1.xml><?xml version="1.0" encoding="utf-8"?>
<ds:datastoreItem xmlns:ds="http://schemas.openxmlformats.org/officeDocument/2006/customXml" ds:itemID="{7F4756D4-F947-4AA8-985E-B8A745D7FDF5}"/>
</file>

<file path=customXml/itemProps2.xml><?xml version="1.0" encoding="utf-8"?>
<ds:datastoreItem xmlns:ds="http://schemas.openxmlformats.org/officeDocument/2006/customXml" ds:itemID="{4FF1A702-9CC0-4D57-8B86-C57A1971898A}"/>
</file>

<file path=customXml/itemProps3.xml><?xml version="1.0" encoding="utf-8"?>
<ds:datastoreItem xmlns:ds="http://schemas.openxmlformats.org/officeDocument/2006/customXml" ds:itemID="{135BF431-3FAF-41DA-9075-FEEC9D8C7E5D}"/>
</file>

<file path=docProps/app.xml><?xml version="1.0" encoding="utf-8"?>
<Properties xmlns="http://schemas.openxmlformats.org/officeDocument/2006/extended-properties" xmlns:vt="http://schemas.openxmlformats.org/officeDocument/2006/docPropsVTypes">
  <Template>Parcel</Template>
  <TotalTime>23793</TotalTime>
  <Words>2676</Words>
  <Application>Microsoft Office PowerPoint</Application>
  <PresentationFormat>Custom</PresentationFormat>
  <Paragraphs>346</Paragraphs>
  <Slides>28</Slides>
  <Notes>0</Notes>
  <HiddenSlides>0</HiddenSlides>
  <MMClips>11</MMClips>
  <ScaleCrop>false</ScaleCrop>
  <HeadingPairs>
    <vt:vector size="4" baseType="variant">
      <vt:variant>
        <vt:lpstr>Theme</vt:lpstr>
      </vt:variant>
      <vt:variant>
        <vt:i4>5</vt:i4>
      </vt:variant>
      <vt:variant>
        <vt:lpstr>Slide Titles</vt:lpstr>
      </vt:variant>
      <vt:variant>
        <vt:i4>28</vt:i4>
      </vt:variant>
    </vt:vector>
  </HeadingPairs>
  <TitlesOfParts>
    <vt:vector size="33" baseType="lpstr">
      <vt:lpstr>Parcel</vt:lpstr>
      <vt:lpstr>Custom Design</vt:lpstr>
      <vt:lpstr>1_Parcel</vt:lpstr>
      <vt:lpstr>2_Parcel</vt:lpstr>
      <vt:lpstr>3_Parcel</vt:lpstr>
      <vt:lpstr>MINOR –  ROBOTICS AND ARTIFICIAL INTELLIGENCE</vt:lpstr>
      <vt:lpstr>OVERVIEW OF MINOR PROGRAM</vt:lpstr>
      <vt:lpstr>PowerPoint Presentation</vt:lpstr>
      <vt:lpstr>PowerPoint Presentation</vt:lpstr>
      <vt:lpstr>TEXTBOOKS</vt:lpstr>
      <vt:lpstr>OVERVIEW OF KINEMATICS</vt:lpstr>
      <vt:lpstr>PowerPoint Presentation</vt:lpstr>
      <vt:lpstr>PowerPoint Presentation</vt:lpstr>
      <vt:lpstr>PowerPoint Presentation</vt:lpstr>
      <vt:lpstr>PowerPoint Presentation</vt:lpstr>
      <vt:lpstr>PowerPoint Presentation</vt:lpstr>
      <vt:lpstr>PowerPoint Presentation</vt:lpstr>
      <vt:lpstr>KINEMATIC PAIR</vt:lpstr>
      <vt:lpstr>PowerPoint Presentation</vt:lpstr>
      <vt:lpstr>PowerPoint Presentation</vt:lpstr>
      <vt:lpstr>PowerPoint Presentation</vt:lpstr>
      <vt:lpstr>ANOTHER WAY OF CLASSIFYING KINEMATIC PAIRS</vt:lpstr>
      <vt:lpstr>MECHANISMS</vt:lpstr>
      <vt:lpstr>PowerPoint Presentation</vt:lpstr>
      <vt:lpstr>SPHERICAL MECHANISMS</vt:lpstr>
      <vt:lpstr>PowerPoint Presentation</vt:lpstr>
      <vt:lpstr>PowerPoint Presentation</vt:lpstr>
      <vt:lpstr>MECHANISMS → TYPICALLY CONSTRAINED</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MINOR – ROBOTICS AND ARTIFICIAL INTELLIGENCE</dc:title>
  <dc:creator>Windows User</dc:creator>
  <cp:lastModifiedBy>Dell</cp:lastModifiedBy>
  <cp:revision>326</cp:revision>
  <dcterms:created xsi:type="dcterms:W3CDTF">2020-07-18T12:21:55Z</dcterms:created>
  <dcterms:modified xsi:type="dcterms:W3CDTF">2021-08-01T19:21:14Z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0x010100EBCA0FA0B73C10419394ECD9BD78E104</vt:lpwstr>
  </property>
</Properties>
</file>